
<file path=[Content_Types].xml><?xml version="1.0" encoding="utf-8"?>
<Types xmlns="http://schemas.openxmlformats.org/package/2006/content-types">
  <Default Extension="png" ContentType="image/png"/>
  <Default Extension="bin" ContentType="image/x-emf"/>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3.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4.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5.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6.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67.bin" ContentType="image/png"/>
  <Override PartName="/ppt/media/image68.bin" ContentType="image/png"/>
  <Override PartName="/ppt/media/image69.bin" ContentType="image/png"/>
  <Override PartName="/ppt/media/image70.bin" ContentType="image/png"/>
  <Override PartName="/ppt/media/image71.bin" ContentType="image/pn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3" r:id="rId6"/>
    <p:sldMasterId id="2147483885" r:id="rId7"/>
    <p:sldMasterId id="2147483920" r:id="rId8"/>
    <p:sldMasterId id="2147483954" r:id="rId9"/>
    <p:sldMasterId id="2147483983" r:id="rId10"/>
    <p:sldMasterId id="2147484010" r:id="rId11"/>
    <p:sldMasterId id="2147484072" r:id="rId12"/>
  </p:sldMasterIdLst>
  <p:notesMasterIdLst>
    <p:notesMasterId r:id="rId40"/>
  </p:notesMasterIdLst>
  <p:sldIdLst>
    <p:sldId id="366" r:id="rId13"/>
    <p:sldId id="502" r:id="rId14"/>
    <p:sldId id="458" r:id="rId15"/>
    <p:sldId id="503" r:id="rId16"/>
    <p:sldId id="504" r:id="rId17"/>
    <p:sldId id="515" r:id="rId18"/>
    <p:sldId id="505" r:id="rId19"/>
    <p:sldId id="529" r:id="rId20"/>
    <p:sldId id="507" r:id="rId21"/>
    <p:sldId id="530" r:id="rId22"/>
    <p:sldId id="508" r:id="rId23"/>
    <p:sldId id="511" r:id="rId24"/>
    <p:sldId id="512" r:id="rId25"/>
    <p:sldId id="516" r:id="rId26"/>
    <p:sldId id="517" r:id="rId27"/>
    <p:sldId id="518" r:id="rId28"/>
    <p:sldId id="519" r:id="rId29"/>
    <p:sldId id="524" r:id="rId30"/>
    <p:sldId id="525" r:id="rId31"/>
    <p:sldId id="526" r:id="rId32"/>
    <p:sldId id="506" r:id="rId33"/>
    <p:sldId id="520" r:id="rId34"/>
    <p:sldId id="521" r:id="rId35"/>
    <p:sldId id="522" r:id="rId36"/>
    <p:sldId id="523" r:id="rId37"/>
    <p:sldId id="527" r:id="rId38"/>
    <p:sldId id="36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guide id="3" orient="horz" pos="1632" userDrawn="1">
          <p15:clr>
            <a:srgbClr val="A4A3A4"/>
          </p15:clr>
        </p15:guide>
        <p15:guide id="4" orient="horz" pos="2520" userDrawn="1">
          <p15:clr>
            <a:srgbClr val="A4A3A4"/>
          </p15:clr>
        </p15:guide>
        <p15:guide id="5" orient="horz" pos="30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CECECE"/>
    <a:srgbClr val="0078D7"/>
    <a:srgbClr val="5191CD"/>
    <a:srgbClr val="002050"/>
    <a:srgbClr val="FFFFFF"/>
    <a:srgbClr val="051D49"/>
    <a:srgbClr val="00BCF2"/>
    <a:srgbClr val="00188F"/>
    <a:srgbClr val="0018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40" autoAdjust="0"/>
    <p:restoredTop sz="75092" autoAdjust="0"/>
  </p:normalViewPr>
  <p:slideViewPr>
    <p:cSldViewPr snapToGrid="0">
      <p:cViewPr varScale="1">
        <p:scale>
          <a:sx n="82" d="100"/>
          <a:sy n="82" d="100"/>
        </p:scale>
        <p:origin x="1074" y="84"/>
      </p:cViewPr>
      <p:guideLst>
        <p:guide orient="horz" pos="2256"/>
        <p:guide pos="3840"/>
        <p:guide orient="horz" pos="1632"/>
        <p:guide orient="horz" pos="2520"/>
        <p:guide orient="horz" pos="3072"/>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presProps" Target="presProps.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5.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viewProps" Target="viewProps.xml"/><Relationship Id="rId8" Type="http://schemas.openxmlformats.org/officeDocument/2006/relationships/slideMaster" Target="slideMasters/slideMaster3.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20" Type="http://schemas.openxmlformats.org/officeDocument/2006/relationships/slide" Target="slides/slide8.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0E7B5-6309-4393-A682-10AAFF975FF5}" type="datetimeFigureOut">
              <a:rPr lang="en-US" smtClean="0"/>
              <a:t>26-Jan-16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86E46-9E9C-450B-A53E-9E3F08D7ADB9}" type="slidenum">
              <a:rPr lang="en-US" smtClean="0"/>
              <a:t>‹#›</a:t>
            </a:fld>
            <a:endParaRPr lang="en-US" dirty="0"/>
          </a:p>
        </p:txBody>
      </p:sp>
    </p:spTree>
    <p:extLst>
      <p:ext uri="{BB962C8B-B14F-4D97-AF65-F5344CB8AC3E}">
        <p14:creationId xmlns:p14="http://schemas.microsoft.com/office/powerpoint/2010/main" val="241342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General Overview of what Azure is and the offerings (IaaS) and (PaaS) that are available.</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a:t>
            </a:fld>
            <a:endParaRPr lang="en-US" dirty="0"/>
          </a:p>
        </p:txBody>
      </p:sp>
    </p:spTree>
    <p:extLst>
      <p:ext uri="{BB962C8B-B14F-4D97-AF65-F5344CB8AC3E}">
        <p14:creationId xmlns:p14="http://schemas.microsoft.com/office/powerpoint/2010/main" val="527423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Azure Virtual Machine</a:t>
            </a:r>
            <a:r>
              <a:rPr lang="en-US" b="1" baseline="0" dirty="0" smtClean="0"/>
              <a:t> Scale Sets Overview</a:t>
            </a:r>
            <a:r>
              <a:rPr lang="en-US" b="0" baseline="0" dirty="0" smtClean="0"/>
              <a:t>: https://azure.microsoft.com/en-us/documentation/articles/virtual-machines-vmss-overview/</a:t>
            </a:r>
          </a:p>
          <a:p>
            <a:r>
              <a:rPr lang="en-US" b="1" baseline="0" dirty="0" smtClean="0"/>
              <a:t/>
            </a:r>
            <a:br>
              <a:rPr lang="en-US" b="1" baseline="0" dirty="0" smtClean="0"/>
            </a:br>
            <a:r>
              <a:rPr lang="en-US" b="1" baseline="0" dirty="0" smtClean="0"/>
              <a:t>Azure VM Scale Sets public preview</a:t>
            </a:r>
            <a:r>
              <a:rPr lang="en-US" b="0" baseline="0" dirty="0" smtClean="0"/>
              <a:t>: https://azure.microsoft.com/en-us/blog/azure-vm-scale-sets-public-preview/</a:t>
            </a:r>
          </a:p>
          <a:p>
            <a:r>
              <a:rPr lang="en-US" b="1" dirty="0" smtClean="0"/>
              <a:t/>
            </a:r>
            <a:br>
              <a:rPr lang="en-US" b="1" dirty="0" smtClean="0"/>
            </a:br>
            <a:r>
              <a:rPr lang="en-US" b="1" dirty="0" smtClean="0"/>
              <a:t>ARM</a:t>
            </a:r>
            <a:r>
              <a:rPr lang="en-US" b="1" baseline="0" dirty="0" smtClean="0"/>
              <a:t> Template Example</a:t>
            </a:r>
            <a:r>
              <a:rPr lang="en-US" b="0" baseline="0" dirty="0" smtClean="0"/>
              <a:t>: https://github.com/Azure/azure-quickstart-templates/tree/master/201-vmss-linux-nat</a:t>
            </a:r>
          </a:p>
          <a:p>
            <a:endParaRPr lang="en-US" b="0" dirty="0" smtClean="0"/>
          </a:p>
          <a:p>
            <a:endParaRPr lang="en-US" b="0" dirty="0"/>
          </a:p>
        </p:txBody>
      </p:sp>
      <p:sp>
        <p:nvSpPr>
          <p:cNvPr id="4" name="Slide Number Placeholder 3"/>
          <p:cNvSpPr>
            <a:spLocks noGrp="1"/>
          </p:cNvSpPr>
          <p:nvPr>
            <p:ph type="sldNum" sz="quarter" idx="10"/>
          </p:nvPr>
        </p:nvSpPr>
        <p:spPr/>
        <p:txBody>
          <a:bodyPr/>
          <a:lstStyle/>
          <a:p>
            <a:fld id="{93186E46-9E9C-450B-A53E-9E3F08D7ADB9}" type="slidenum">
              <a:rPr lang="en-US" smtClean="0"/>
              <a:t>11</a:t>
            </a:fld>
            <a:endParaRPr lang="en-US" dirty="0"/>
          </a:p>
        </p:txBody>
      </p:sp>
    </p:spTree>
    <p:extLst>
      <p:ext uri="{BB962C8B-B14F-4D97-AF65-F5344CB8AC3E}">
        <p14:creationId xmlns:p14="http://schemas.microsoft.com/office/powerpoint/2010/main" val="3883776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As SQL Server in Azure VM is almost the same as running</a:t>
            </a:r>
            <a:r>
              <a:rPr lang="en-US" b="0" baseline="0" dirty="0" smtClean="0"/>
              <a:t> SQL Server on an on-premise VM, all components that make up deployment in Azure are potential resources for reviewing logs.</a:t>
            </a:r>
            <a:endParaRPr lang="en-US" b="0" dirty="0"/>
          </a:p>
        </p:txBody>
      </p:sp>
      <p:sp>
        <p:nvSpPr>
          <p:cNvPr id="4" name="Slide Number Placeholder 3"/>
          <p:cNvSpPr>
            <a:spLocks noGrp="1"/>
          </p:cNvSpPr>
          <p:nvPr>
            <p:ph type="sldNum" sz="quarter" idx="10"/>
          </p:nvPr>
        </p:nvSpPr>
        <p:spPr/>
        <p:txBody>
          <a:bodyPr/>
          <a:lstStyle/>
          <a:p>
            <a:fld id="{93186E46-9E9C-450B-A53E-9E3F08D7ADB9}" type="slidenum">
              <a:rPr lang="en-US" smtClean="0"/>
              <a:t>12</a:t>
            </a:fld>
            <a:endParaRPr lang="en-US" dirty="0"/>
          </a:p>
        </p:txBody>
      </p:sp>
    </p:spTree>
    <p:extLst>
      <p:ext uri="{BB962C8B-B14F-4D97-AF65-F5344CB8AC3E}">
        <p14:creationId xmlns:p14="http://schemas.microsoft.com/office/powerpoint/2010/main" val="471190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Alert Rules &amp; Diagnostics can be configured for both Virtual Machines and Storage Containers.</a:t>
            </a:r>
            <a:endParaRPr lang="en-US" b="0" dirty="0"/>
          </a:p>
        </p:txBody>
      </p:sp>
      <p:sp>
        <p:nvSpPr>
          <p:cNvPr id="4" name="Slide Number Placeholder 3"/>
          <p:cNvSpPr>
            <a:spLocks noGrp="1"/>
          </p:cNvSpPr>
          <p:nvPr>
            <p:ph type="sldNum" sz="quarter" idx="10"/>
          </p:nvPr>
        </p:nvSpPr>
        <p:spPr/>
        <p:txBody>
          <a:bodyPr/>
          <a:lstStyle/>
          <a:p>
            <a:fld id="{93186E46-9E9C-450B-A53E-9E3F08D7ADB9}" type="slidenum">
              <a:rPr lang="en-US" smtClean="0"/>
              <a:t>13</a:t>
            </a:fld>
            <a:endParaRPr lang="en-US" dirty="0"/>
          </a:p>
        </p:txBody>
      </p:sp>
    </p:spTree>
    <p:extLst>
      <p:ext uri="{BB962C8B-B14F-4D97-AF65-F5344CB8AC3E}">
        <p14:creationId xmlns:p14="http://schemas.microsoft.com/office/powerpoint/2010/main" val="2560993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14</a:t>
            </a:fld>
            <a:endParaRPr lang="en-US" dirty="0"/>
          </a:p>
        </p:txBody>
      </p:sp>
    </p:spTree>
    <p:extLst>
      <p:ext uri="{BB962C8B-B14F-4D97-AF65-F5344CB8AC3E}">
        <p14:creationId xmlns:p14="http://schemas.microsoft.com/office/powerpoint/2010/main" val="3759999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93186E46-9E9C-450B-A53E-9E3F08D7ADB9}" type="slidenum">
              <a:rPr lang="en-US" smtClean="0"/>
              <a:t>15</a:t>
            </a:fld>
            <a:endParaRPr lang="en-US" dirty="0"/>
          </a:p>
        </p:txBody>
      </p:sp>
    </p:spTree>
    <p:extLst>
      <p:ext uri="{BB962C8B-B14F-4D97-AF65-F5344CB8AC3E}">
        <p14:creationId xmlns:p14="http://schemas.microsoft.com/office/powerpoint/2010/main" val="1928004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Auditing</a:t>
            </a:r>
            <a:r>
              <a:rPr lang="en-US" b="0" baseline="0" dirty="0" smtClean="0"/>
              <a:t> features are turned off by default on both Azure SQL Servers and Azure SQL Databases. You have the option to inherit Auditing settings from the Azure SQL Server to the Azure SQL Database if you decide to add additional databases later on.</a:t>
            </a:r>
            <a:endParaRPr lang="en-US" b="0" dirty="0"/>
          </a:p>
        </p:txBody>
      </p:sp>
      <p:sp>
        <p:nvSpPr>
          <p:cNvPr id="4" name="Slide Number Placeholder 3"/>
          <p:cNvSpPr>
            <a:spLocks noGrp="1"/>
          </p:cNvSpPr>
          <p:nvPr>
            <p:ph type="sldNum" sz="quarter" idx="10"/>
          </p:nvPr>
        </p:nvSpPr>
        <p:spPr/>
        <p:txBody>
          <a:bodyPr/>
          <a:lstStyle/>
          <a:p>
            <a:fld id="{93186E46-9E9C-450B-A53E-9E3F08D7ADB9}" type="slidenum">
              <a:rPr lang="en-US" smtClean="0"/>
              <a:t>16</a:t>
            </a:fld>
            <a:endParaRPr lang="en-US" dirty="0"/>
          </a:p>
        </p:txBody>
      </p:sp>
    </p:spTree>
    <p:extLst>
      <p:ext uri="{BB962C8B-B14F-4D97-AF65-F5344CB8AC3E}">
        <p14:creationId xmlns:p14="http://schemas.microsoft.com/office/powerpoint/2010/main" val="2313612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Alert Rules</a:t>
            </a:r>
            <a:r>
              <a:rPr lang="en-US" b="0" baseline="0" dirty="0" smtClean="0"/>
              <a:t> can be configured for Azure SQL Databases but not for Azure SQL Servers.</a:t>
            </a:r>
            <a:endParaRPr lang="en-US" b="0" dirty="0"/>
          </a:p>
        </p:txBody>
      </p:sp>
      <p:sp>
        <p:nvSpPr>
          <p:cNvPr id="4" name="Slide Number Placeholder 3"/>
          <p:cNvSpPr>
            <a:spLocks noGrp="1"/>
          </p:cNvSpPr>
          <p:nvPr>
            <p:ph type="sldNum" sz="quarter" idx="10"/>
          </p:nvPr>
        </p:nvSpPr>
        <p:spPr/>
        <p:txBody>
          <a:bodyPr/>
          <a:lstStyle/>
          <a:p>
            <a:fld id="{93186E46-9E9C-450B-A53E-9E3F08D7ADB9}" type="slidenum">
              <a:rPr lang="en-US" smtClean="0"/>
              <a:t>17</a:t>
            </a:fld>
            <a:endParaRPr lang="en-US" dirty="0"/>
          </a:p>
        </p:txBody>
      </p:sp>
    </p:spTree>
    <p:extLst>
      <p:ext uri="{BB962C8B-B14F-4D97-AF65-F5344CB8AC3E}">
        <p14:creationId xmlns:p14="http://schemas.microsoft.com/office/powerpoint/2010/main" val="2859915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Requires the creation of an additional Azure</a:t>
            </a:r>
            <a:r>
              <a:rPr lang="en-US" b="0" baseline="0" dirty="0" smtClean="0"/>
              <a:t> SQL Server and Azure SQL Database in another Azure Region as shown on the map.</a:t>
            </a:r>
            <a:endParaRPr lang="en-US" b="0" dirty="0"/>
          </a:p>
        </p:txBody>
      </p:sp>
      <p:sp>
        <p:nvSpPr>
          <p:cNvPr id="4" name="Slide Number Placeholder 3"/>
          <p:cNvSpPr>
            <a:spLocks noGrp="1"/>
          </p:cNvSpPr>
          <p:nvPr>
            <p:ph type="sldNum" sz="quarter" idx="10"/>
          </p:nvPr>
        </p:nvSpPr>
        <p:spPr/>
        <p:txBody>
          <a:bodyPr/>
          <a:lstStyle/>
          <a:p>
            <a:fld id="{93186E46-9E9C-450B-A53E-9E3F08D7ADB9}" type="slidenum">
              <a:rPr lang="en-US" smtClean="0"/>
              <a:t>18</a:t>
            </a:fld>
            <a:endParaRPr lang="en-US" dirty="0"/>
          </a:p>
        </p:txBody>
      </p:sp>
    </p:spTree>
    <p:extLst>
      <p:ext uri="{BB962C8B-B14F-4D97-AF65-F5344CB8AC3E}">
        <p14:creationId xmlns:p14="http://schemas.microsoft.com/office/powerpoint/2010/main" val="521915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High Availability and Disaster Recovery for SQL Server in Azure Virtual Machines</a:t>
            </a:r>
            <a:r>
              <a:rPr lang="en-US" baseline="0" dirty="0" smtClean="0"/>
              <a:t>: https://azure.microsoft.com/en-us/documentation/articles/virtual-machines-sql-server-high-availability-and-disaster-recovery-solutions/?rnd=1</a:t>
            </a:r>
          </a:p>
          <a:p>
            <a:endParaRPr lang="en-US" baseline="0" dirty="0" smtClean="0"/>
          </a:p>
          <a:p>
            <a:r>
              <a:rPr lang="en-US" baseline="0" dirty="0" smtClean="0"/>
              <a:t>Alternatively, a more cost-effective solutions is to create a Point-In-Time Restore either manually or using Azure Automation.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19</a:t>
            </a:fld>
            <a:endParaRPr lang="en-US" dirty="0"/>
          </a:p>
        </p:txBody>
      </p:sp>
    </p:spTree>
    <p:extLst>
      <p:ext uri="{BB962C8B-B14F-4D97-AF65-F5344CB8AC3E}">
        <p14:creationId xmlns:p14="http://schemas.microsoft.com/office/powerpoint/2010/main" val="1979366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SQL Backup Options</a:t>
            </a:r>
            <a:r>
              <a:rPr lang="en-US" baseline="0" dirty="0" smtClean="0"/>
              <a:t> available to you in Azure.</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20</a:t>
            </a:fld>
            <a:endParaRPr lang="en-US" dirty="0"/>
          </a:p>
        </p:txBody>
      </p:sp>
    </p:spTree>
    <p:extLst>
      <p:ext uri="{BB962C8B-B14F-4D97-AF65-F5344CB8AC3E}">
        <p14:creationId xmlns:p14="http://schemas.microsoft.com/office/powerpoint/2010/main" val="2678636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93186E46-9E9C-450B-A53E-9E3F08D7ADB9}" type="slidenum">
              <a:rPr lang="en-US" smtClean="0"/>
              <a:t>2</a:t>
            </a:fld>
            <a:endParaRPr lang="en-US" dirty="0"/>
          </a:p>
        </p:txBody>
      </p:sp>
    </p:spTree>
    <p:extLst>
      <p:ext uri="{BB962C8B-B14F-4D97-AF65-F5344CB8AC3E}">
        <p14:creationId xmlns:p14="http://schemas.microsoft.com/office/powerpoint/2010/main" val="3526129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Azure App Service is a single</a:t>
            </a:r>
            <a:r>
              <a:rPr lang="en-US" b="0" baseline="0" dirty="0" smtClean="0"/>
              <a:t> service that includes the existing capabilities available in Azure Websites, Azure Mobile Services and Azure </a:t>
            </a:r>
            <a:r>
              <a:rPr lang="en-US" b="0" baseline="0" dirty="0" err="1" smtClean="0"/>
              <a:t>Biztalk</a:t>
            </a:r>
            <a:r>
              <a:rPr lang="en-US" b="0" baseline="0" dirty="0" smtClean="0"/>
              <a:t> Services and new capabilities as they are rolled out. The four main areas which we will discuss in the next slides are Web Apps, Logic Apps, Mobile Apps, and API Apps.</a:t>
            </a:r>
          </a:p>
          <a:p>
            <a:endParaRPr lang="en-US" b="0" baseline="0" dirty="0" smtClean="0"/>
          </a:p>
          <a:p>
            <a:r>
              <a:rPr lang="en-US" b="1" baseline="0" dirty="0" smtClean="0"/>
              <a:t>What is Azure App Service?: </a:t>
            </a:r>
            <a:r>
              <a:rPr lang="en-US" b="0" baseline="0" dirty="0" smtClean="0"/>
              <a:t>https://azure.microsoft.com/en-us/documentation/articles/app-service-value-prop-what-is/</a:t>
            </a:r>
            <a:endParaRPr lang="en-US" b="0" dirty="0"/>
          </a:p>
        </p:txBody>
      </p:sp>
      <p:sp>
        <p:nvSpPr>
          <p:cNvPr id="4" name="Slide Number Placeholder 3"/>
          <p:cNvSpPr>
            <a:spLocks noGrp="1"/>
          </p:cNvSpPr>
          <p:nvPr>
            <p:ph type="sldNum" sz="quarter" idx="10"/>
          </p:nvPr>
        </p:nvSpPr>
        <p:spPr/>
        <p:txBody>
          <a:bodyPr/>
          <a:lstStyle/>
          <a:p>
            <a:fld id="{93186E46-9E9C-450B-A53E-9E3F08D7ADB9}" type="slidenum">
              <a:rPr lang="en-US" smtClean="0"/>
              <a:t>21</a:t>
            </a:fld>
            <a:endParaRPr lang="en-US" dirty="0"/>
          </a:p>
        </p:txBody>
      </p:sp>
    </p:spTree>
    <p:extLst>
      <p:ext uri="{BB962C8B-B14F-4D97-AF65-F5344CB8AC3E}">
        <p14:creationId xmlns:p14="http://schemas.microsoft.com/office/powerpoint/2010/main" val="585906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 Apps Overview</a:t>
            </a:r>
            <a:r>
              <a:rPr lang="en-US" b="0" dirty="0" smtClean="0"/>
              <a:t>: https://azure.microsoft.com/en-us/documentation/articles/app-service-web-overview/</a:t>
            </a:r>
            <a:endParaRPr lang="en-US" b="0" dirty="0"/>
          </a:p>
        </p:txBody>
      </p:sp>
      <p:sp>
        <p:nvSpPr>
          <p:cNvPr id="4" name="Slide Number Placeholder 3"/>
          <p:cNvSpPr>
            <a:spLocks noGrp="1"/>
          </p:cNvSpPr>
          <p:nvPr>
            <p:ph type="sldNum" sz="quarter" idx="10"/>
          </p:nvPr>
        </p:nvSpPr>
        <p:spPr/>
        <p:txBody>
          <a:bodyPr/>
          <a:lstStyle/>
          <a:p>
            <a:fld id="{93186E46-9E9C-450B-A53E-9E3F08D7ADB9}" type="slidenum">
              <a:rPr lang="en-US" smtClean="0"/>
              <a:t>22</a:t>
            </a:fld>
            <a:endParaRPr lang="en-US" dirty="0"/>
          </a:p>
        </p:txBody>
      </p:sp>
    </p:spTree>
    <p:extLst>
      <p:ext uri="{BB962C8B-B14F-4D97-AF65-F5344CB8AC3E}">
        <p14:creationId xmlns:p14="http://schemas.microsoft.com/office/powerpoint/2010/main" val="4078828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Logic Apps Overview</a:t>
            </a:r>
            <a:r>
              <a:rPr lang="en-US" b="0" dirty="0" smtClean="0"/>
              <a:t>: https://azure.microsoft.com/en-us/documentation/articles/app-service-logic-what-are-logic-apps/</a:t>
            </a:r>
          </a:p>
          <a:p>
            <a:endParaRPr lang="en-US" b="0" dirty="0" smtClean="0"/>
          </a:p>
          <a:p>
            <a:r>
              <a:rPr lang="en-US" b="0" dirty="0" smtClean="0"/>
              <a:t>Again, note</a:t>
            </a:r>
            <a:r>
              <a:rPr lang="en-US" b="0" baseline="0" dirty="0" smtClean="0"/>
              <a:t> that this is currently in preview!</a:t>
            </a:r>
            <a:endParaRPr lang="en-US" b="0" dirty="0" smtClean="0"/>
          </a:p>
          <a:p>
            <a:endParaRPr lang="en-US" b="0" dirty="0"/>
          </a:p>
        </p:txBody>
      </p:sp>
      <p:sp>
        <p:nvSpPr>
          <p:cNvPr id="4" name="Slide Number Placeholder 3"/>
          <p:cNvSpPr>
            <a:spLocks noGrp="1"/>
          </p:cNvSpPr>
          <p:nvPr>
            <p:ph type="sldNum" sz="quarter" idx="10"/>
          </p:nvPr>
        </p:nvSpPr>
        <p:spPr/>
        <p:txBody>
          <a:bodyPr/>
          <a:lstStyle/>
          <a:p>
            <a:fld id="{93186E46-9E9C-450B-A53E-9E3F08D7ADB9}" type="slidenum">
              <a:rPr lang="en-US" smtClean="0"/>
              <a:t>23</a:t>
            </a:fld>
            <a:endParaRPr lang="en-US" dirty="0"/>
          </a:p>
        </p:txBody>
      </p:sp>
    </p:spTree>
    <p:extLst>
      <p:ext uri="{BB962C8B-B14F-4D97-AF65-F5344CB8AC3E}">
        <p14:creationId xmlns:p14="http://schemas.microsoft.com/office/powerpoint/2010/main" val="3168823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What are Mobile Apps?</a:t>
            </a:r>
            <a:r>
              <a:rPr lang="en-US" b="0" dirty="0" smtClean="0"/>
              <a:t>: https://azure.microsoft.com/en-us/documentation/articles/app-service-mobile-value-prop/</a:t>
            </a:r>
          </a:p>
          <a:p>
            <a:endParaRPr lang="en-US" b="0" dirty="0" smtClean="0"/>
          </a:p>
          <a:p>
            <a:r>
              <a:rPr lang="en-US" b="0" dirty="0" smtClean="0"/>
              <a:t>Again, note that this is in preview.</a:t>
            </a:r>
            <a:endParaRPr lang="en-US" b="0" dirty="0"/>
          </a:p>
        </p:txBody>
      </p:sp>
      <p:sp>
        <p:nvSpPr>
          <p:cNvPr id="4" name="Slide Number Placeholder 3"/>
          <p:cNvSpPr>
            <a:spLocks noGrp="1"/>
          </p:cNvSpPr>
          <p:nvPr>
            <p:ph type="sldNum" sz="quarter" idx="10"/>
          </p:nvPr>
        </p:nvSpPr>
        <p:spPr/>
        <p:txBody>
          <a:bodyPr/>
          <a:lstStyle/>
          <a:p>
            <a:fld id="{93186E46-9E9C-450B-A53E-9E3F08D7ADB9}" type="slidenum">
              <a:rPr lang="en-US" smtClean="0"/>
              <a:t>24</a:t>
            </a:fld>
            <a:endParaRPr lang="en-US" dirty="0"/>
          </a:p>
        </p:txBody>
      </p:sp>
    </p:spTree>
    <p:extLst>
      <p:ext uri="{BB962C8B-B14F-4D97-AF65-F5344CB8AC3E}">
        <p14:creationId xmlns:p14="http://schemas.microsoft.com/office/powerpoint/2010/main" val="3822716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API Apps Overview:</a:t>
            </a:r>
            <a:r>
              <a:rPr lang="en-US" b="1" baseline="0" dirty="0" smtClean="0"/>
              <a:t> </a:t>
            </a:r>
            <a:r>
              <a:rPr lang="en-US" b="0" baseline="0" dirty="0" smtClean="0"/>
              <a:t>https://azure.microsoft.com/en-us/documentation/articles/app-service-api-apps-why-best-platform/</a:t>
            </a:r>
            <a:endParaRPr lang="en-US" b="0" dirty="0" smtClean="0"/>
          </a:p>
          <a:p>
            <a:endParaRPr lang="en-US" b="0" dirty="0" smtClean="0"/>
          </a:p>
        </p:txBody>
      </p:sp>
      <p:sp>
        <p:nvSpPr>
          <p:cNvPr id="4" name="Slide Number Placeholder 3"/>
          <p:cNvSpPr>
            <a:spLocks noGrp="1"/>
          </p:cNvSpPr>
          <p:nvPr>
            <p:ph type="sldNum" sz="quarter" idx="10"/>
          </p:nvPr>
        </p:nvSpPr>
        <p:spPr/>
        <p:txBody>
          <a:bodyPr/>
          <a:lstStyle/>
          <a:p>
            <a:fld id="{93186E46-9E9C-450B-A53E-9E3F08D7ADB9}" type="slidenum">
              <a:rPr lang="en-US" smtClean="0"/>
              <a:t>25</a:t>
            </a:fld>
            <a:endParaRPr lang="en-US" dirty="0"/>
          </a:p>
        </p:txBody>
      </p:sp>
    </p:spTree>
    <p:extLst>
      <p:ext uri="{BB962C8B-B14F-4D97-AF65-F5344CB8AC3E}">
        <p14:creationId xmlns:p14="http://schemas.microsoft.com/office/powerpoint/2010/main" val="820827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Overview of Service Fabric:</a:t>
            </a:r>
            <a:r>
              <a:rPr lang="en-US" b="1" baseline="0" dirty="0" smtClean="0"/>
              <a:t> </a:t>
            </a:r>
            <a:r>
              <a:rPr lang="en-US" b="0" baseline="0" dirty="0" smtClean="0"/>
              <a:t>https://azure.microsoft.com/en-us/documentation/articles/service-fabric-overview/</a:t>
            </a:r>
            <a:endParaRPr lang="en-US" b="0" dirty="0" smtClean="0"/>
          </a:p>
          <a:p>
            <a:r>
              <a:rPr lang="en-US" b="1" dirty="0" smtClean="0"/>
              <a:t>Microsoft Azure Service Fabric Architecture: </a:t>
            </a:r>
            <a:r>
              <a:rPr lang="en-US" b="0" dirty="0" smtClean="0"/>
              <a:t>https://www.youtube.com/watch?v=LojNfHmnz1I</a:t>
            </a:r>
          </a:p>
          <a:p>
            <a:endParaRPr lang="en-US" b="0" dirty="0" smtClean="0"/>
          </a:p>
          <a:p>
            <a:r>
              <a:rPr lang="en-US" b="0" dirty="0" smtClean="0"/>
              <a:t>You can almost think of this as Microsoft’s Container Implementation</a:t>
            </a:r>
            <a:r>
              <a:rPr lang="en-US" b="0" baseline="0" dirty="0" smtClean="0"/>
              <a:t> to Scale that’s in-house, a cloud service and </a:t>
            </a:r>
            <a:r>
              <a:rPr lang="en-US" b="0" baseline="0" smtClean="0"/>
              <a:t>operates similarly </a:t>
            </a:r>
            <a:r>
              <a:rPr lang="en-US" b="0" baseline="0" dirty="0" smtClean="0"/>
              <a:t>to  Apache Mesos or Kubernetes.</a:t>
            </a:r>
            <a:endParaRPr lang="en-US" b="0" dirty="0" smtClean="0"/>
          </a:p>
        </p:txBody>
      </p:sp>
      <p:sp>
        <p:nvSpPr>
          <p:cNvPr id="4" name="Slide Number Placeholder 3"/>
          <p:cNvSpPr>
            <a:spLocks noGrp="1"/>
          </p:cNvSpPr>
          <p:nvPr>
            <p:ph type="sldNum" sz="quarter" idx="10"/>
          </p:nvPr>
        </p:nvSpPr>
        <p:spPr/>
        <p:txBody>
          <a:bodyPr/>
          <a:lstStyle/>
          <a:p>
            <a:fld id="{93186E46-9E9C-450B-A53E-9E3F08D7ADB9}" type="slidenum">
              <a:rPr lang="en-US" smtClean="0"/>
              <a:t>26</a:t>
            </a:fld>
            <a:endParaRPr lang="en-US" dirty="0"/>
          </a:p>
        </p:txBody>
      </p:sp>
    </p:spTree>
    <p:extLst>
      <p:ext uri="{BB962C8B-B14F-4D97-AF65-F5344CB8AC3E}">
        <p14:creationId xmlns:p14="http://schemas.microsoft.com/office/powerpoint/2010/main" val="853497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tx1"/>
                </a:solidFill>
              </a:rPr>
              <a:t>A Cloud computing platform and infrastructure for building, deploying and managing applications and services through a global network Microsoft-managed and Microsoft partner hosted datacenters.</a:t>
            </a:r>
            <a:br>
              <a:rPr lang="en-US" sz="2400" dirty="0" smtClean="0">
                <a:solidFill>
                  <a:schemeClr val="tx1"/>
                </a:solidFill>
              </a:rPr>
            </a:br>
            <a:r>
              <a:rPr lang="en-US" sz="2400" dirty="0" smtClean="0">
                <a:solidFill>
                  <a:schemeClr val="tx1"/>
                </a:solidFill>
              </a:rPr>
              <a:t>- Provides both IaaS and</a:t>
            </a:r>
            <a:r>
              <a:rPr lang="en-US" sz="2400" baseline="0" dirty="0" smtClean="0">
                <a:solidFill>
                  <a:schemeClr val="tx1"/>
                </a:solidFill>
              </a:rPr>
              <a:t> PaaS services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2400" baseline="0" dirty="0" smtClean="0">
                <a:solidFill>
                  <a:schemeClr val="tx1"/>
                </a:solidFill>
              </a:rPr>
              <a:t>- Supports a variety of different programming languages and platforms for Windows and Linux</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400" dirty="0" smtClean="0">
              <a:solidFill>
                <a:schemeClr val="tx1"/>
              </a:solidFill>
            </a:endParaRPr>
          </a:p>
          <a:p>
            <a:endParaRPr lang="en-US" b="0" dirty="0"/>
          </a:p>
        </p:txBody>
      </p:sp>
      <p:sp>
        <p:nvSpPr>
          <p:cNvPr id="4" name="Slide Number Placeholder 3"/>
          <p:cNvSpPr>
            <a:spLocks noGrp="1"/>
          </p:cNvSpPr>
          <p:nvPr>
            <p:ph type="sldNum" sz="quarter" idx="10"/>
          </p:nvPr>
        </p:nvSpPr>
        <p:spPr/>
        <p:txBody>
          <a:bodyPr/>
          <a:lstStyle/>
          <a:p>
            <a:fld id="{93186E46-9E9C-450B-A53E-9E3F08D7ADB9}" type="slidenum">
              <a:rPr lang="en-US" smtClean="0"/>
              <a:t>4</a:t>
            </a:fld>
            <a:endParaRPr lang="en-US" dirty="0"/>
          </a:p>
        </p:txBody>
      </p:sp>
    </p:spTree>
    <p:extLst>
      <p:ext uri="{BB962C8B-B14F-4D97-AF65-F5344CB8AC3E}">
        <p14:creationId xmlns:p14="http://schemas.microsoft.com/office/powerpoint/2010/main" val="1868196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On</a:t>
            </a:r>
            <a:r>
              <a:rPr lang="en-US" b="1" baseline="0" dirty="0" smtClean="0"/>
              <a:t> Premise:</a:t>
            </a:r>
          </a:p>
          <a:p>
            <a:r>
              <a:rPr lang="en-US" b="0" baseline="0" dirty="0" smtClean="0"/>
              <a:t>What is currently managed In-House at your company by your Operations Team. (Servers, Networking, Virtualization, OS, etc..)</a:t>
            </a:r>
          </a:p>
          <a:p>
            <a:endParaRPr lang="en-US" b="0" baseline="0" dirty="0" smtClean="0"/>
          </a:p>
          <a:p>
            <a:r>
              <a:rPr lang="en-US" b="1" baseline="0" dirty="0" smtClean="0"/>
              <a:t>IaaS:</a:t>
            </a:r>
          </a:p>
          <a:p>
            <a:r>
              <a:rPr lang="en-US" b="0" baseline="0" dirty="0" smtClean="0"/>
              <a:t>You are responsible for managing the Operating System and any software that is installed and configured on it.</a:t>
            </a:r>
          </a:p>
          <a:p>
            <a:r>
              <a:rPr lang="en-US" b="0" baseline="0" dirty="0" smtClean="0"/>
              <a:t>Example: Windows Server 2012 R2 VM running SQL Server 2014 SP1</a:t>
            </a:r>
            <a:br>
              <a:rPr lang="en-US" b="0" baseline="0" dirty="0" smtClean="0"/>
            </a:br>
            <a:endParaRPr lang="en-US" b="0" baseline="0" dirty="0" smtClean="0"/>
          </a:p>
          <a:p>
            <a:r>
              <a:rPr lang="en-US" b="1" baseline="0" dirty="0" smtClean="0"/>
              <a:t>PaaS:</a:t>
            </a:r>
          </a:p>
          <a:p>
            <a:r>
              <a:rPr lang="en-US" b="0" baseline="0" dirty="0" smtClean="0"/>
              <a:t>You are responsible for managing only the Applications and Data associated or used by the Applications you are developing.</a:t>
            </a:r>
            <a:br>
              <a:rPr lang="en-US" b="0" baseline="0" dirty="0" smtClean="0"/>
            </a:br>
            <a:r>
              <a:rPr lang="en-US" b="0" baseline="0" dirty="0" smtClean="0"/>
              <a:t>Example: Azure Web Application, Azure SQL Database.</a:t>
            </a:r>
          </a:p>
          <a:p>
            <a:endParaRPr lang="en-US" b="0" dirty="0" smtClean="0"/>
          </a:p>
          <a:p>
            <a:r>
              <a:rPr lang="en-US" b="1" dirty="0" smtClean="0"/>
              <a:t>SaaS: </a:t>
            </a:r>
            <a:br>
              <a:rPr lang="en-US" b="1" dirty="0" smtClean="0"/>
            </a:br>
            <a:r>
              <a:rPr lang="en-US" b="0" dirty="0" smtClean="0"/>
              <a:t>Everything is managed</a:t>
            </a:r>
            <a:r>
              <a:rPr lang="en-US" b="0" baseline="0" dirty="0" smtClean="0"/>
              <a:t> for you by a third-party vendor, such as Microsoft.</a:t>
            </a:r>
          </a:p>
          <a:p>
            <a:r>
              <a:rPr lang="en-US" b="0" baseline="0" dirty="0" smtClean="0"/>
              <a:t>Example: Office 365, </a:t>
            </a:r>
            <a:r>
              <a:rPr lang="en-US" b="0" baseline="0" dirty="0" err="1" smtClean="0"/>
              <a:t>Sharepoint</a:t>
            </a:r>
            <a:r>
              <a:rPr lang="en-US" b="0" baseline="0" dirty="0" smtClean="0"/>
              <a:t> Online</a:t>
            </a:r>
            <a:endParaRPr lang="en-US" b="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a:p>
        </p:txBody>
      </p:sp>
    </p:spTree>
    <p:extLst>
      <p:ext uri="{BB962C8B-B14F-4D97-AF65-F5344CB8AC3E}">
        <p14:creationId xmlns:p14="http://schemas.microsoft.com/office/powerpoint/2010/main" val="992245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6</a:t>
            </a:fld>
            <a:endParaRPr lang="en-US" dirty="0"/>
          </a:p>
        </p:txBody>
      </p:sp>
    </p:spTree>
    <p:extLst>
      <p:ext uri="{BB962C8B-B14F-4D97-AF65-F5344CB8AC3E}">
        <p14:creationId xmlns:p14="http://schemas.microsoft.com/office/powerpoint/2010/main" val="2797066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Azure IaaS  VM Offerings Include:</a:t>
            </a:r>
          </a:p>
          <a:p>
            <a:r>
              <a:rPr lang="en-US" b="0" baseline="0" dirty="0" smtClean="0"/>
              <a:t/>
            </a:r>
            <a:br>
              <a:rPr lang="en-US" b="0" baseline="0" dirty="0" smtClean="0"/>
            </a:br>
            <a:r>
              <a:rPr lang="en-US" b="0" baseline="0" dirty="0" smtClean="0"/>
              <a:t>Supported Operating Systems include most major version of Windows and </a:t>
            </a:r>
            <a:r>
              <a:rPr lang="en-US" b="0" baseline="0" dirty="0" err="1" smtClean="0"/>
              <a:t>Debian</a:t>
            </a:r>
            <a:r>
              <a:rPr lang="en-US" b="0" baseline="0" dirty="0" smtClean="0"/>
              <a:t>\</a:t>
            </a:r>
            <a:r>
              <a:rPr lang="en-US" b="0" baseline="0" dirty="0" err="1" smtClean="0"/>
              <a:t>RedHat</a:t>
            </a:r>
            <a:r>
              <a:rPr lang="en-US" b="0" baseline="0" dirty="0" smtClean="0"/>
              <a:t> flavors of Linux. Additionally, there are several Images available to allow you to create a VM preinstalled with several popular enterprise applications such as </a:t>
            </a:r>
            <a:r>
              <a:rPr lang="en-US" b="0" baseline="0" dirty="0" err="1" smtClean="0"/>
              <a:t>Sharepoint</a:t>
            </a:r>
            <a:r>
              <a:rPr lang="en-US" b="0" baseline="0" dirty="0" smtClean="0"/>
              <a:t> or SQL Server. For Open-Source platforms there are Images for </a:t>
            </a:r>
            <a:r>
              <a:rPr lang="en-US" b="0" baseline="0" dirty="0" err="1" smtClean="0"/>
              <a:t>Docker</a:t>
            </a:r>
            <a:r>
              <a:rPr lang="en-US" b="0" baseline="0" dirty="0" smtClean="0"/>
              <a:t>, Chef, and Oracle to name a few.</a:t>
            </a:r>
          </a:p>
          <a:p>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93186E46-9E9C-450B-A53E-9E3F08D7ADB9}" type="slidenum">
              <a:rPr lang="en-US" smtClean="0"/>
              <a:t>7</a:t>
            </a:fld>
            <a:endParaRPr lang="en-US" dirty="0"/>
          </a:p>
        </p:txBody>
      </p:sp>
    </p:spTree>
    <p:extLst>
      <p:ext uri="{BB962C8B-B14F-4D97-AF65-F5344CB8AC3E}">
        <p14:creationId xmlns:p14="http://schemas.microsoft.com/office/powerpoint/2010/main" val="1980554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An entire Day could be spent going over Storage Concepts</a:t>
            </a:r>
            <a:r>
              <a:rPr lang="en-US" b="0" baseline="0" dirty="0" smtClean="0"/>
              <a:t> in Azure, so Storage is only mentioned briefly here to help drive home how resilient the current IaaS Offerings in Azure are.</a:t>
            </a:r>
          </a:p>
          <a:p>
            <a:endParaRPr lang="en-US" b="0" dirty="0" smtClean="0"/>
          </a:p>
          <a:p>
            <a:r>
              <a:rPr lang="en-US" b="1" dirty="0" smtClean="0"/>
              <a:t>Introduction</a:t>
            </a:r>
            <a:r>
              <a:rPr lang="en-US" b="1" baseline="0" dirty="0" smtClean="0"/>
              <a:t> to Microsoft Azure Storage</a:t>
            </a:r>
            <a:r>
              <a:rPr lang="en-US" b="0" dirty="0" smtClean="0"/>
              <a:t>: https://azure.microsoft.com/en-us/documentation/articles/storage-introduction/</a:t>
            </a:r>
          </a:p>
          <a:p>
            <a:endParaRPr lang="en-US" b="0" dirty="0" smtClean="0"/>
          </a:p>
          <a:p>
            <a:r>
              <a:rPr lang="en-US" b="1" dirty="0" smtClean="0"/>
              <a:t>Storage Documentation</a:t>
            </a:r>
            <a:r>
              <a:rPr lang="en-US" b="0" dirty="0" smtClean="0"/>
              <a:t>: https://azure.microsoft.com/en-us/documentation/services/storage/</a:t>
            </a:r>
          </a:p>
          <a:p>
            <a:r>
              <a:rPr lang="en-US" b="0" dirty="0" smtClean="0"/>
              <a:t/>
            </a:r>
            <a:br>
              <a:rPr lang="en-US" b="0" dirty="0" smtClean="0"/>
            </a:br>
            <a:r>
              <a:rPr lang="en-US" b="1" dirty="0" smtClean="0"/>
              <a:t>Pricing</a:t>
            </a:r>
            <a:r>
              <a:rPr lang="en-US" b="0" dirty="0" smtClean="0"/>
              <a:t>: https://azure.microsoft.com/en-us/pricing/details/storage/</a:t>
            </a:r>
          </a:p>
          <a:p>
            <a:endParaRPr lang="en-US" b="0" dirty="0"/>
          </a:p>
        </p:txBody>
      </p:sp>
      <p:sp>
        <p:nvSpPr>
          <p:cNvPr id="4" name="Slide Number Placeholder 3"/>
          <p:cNvSpPr>
            <a:spLocks noGrp="1"/>
          </p:cNvSpPr>
          <p:nvPr>
            <p:ph type="sldNum" sz="quarter" idx="10"/>
          </p:nvPr>
        </p:nvSpPr>
        <p:spPr/>
        <p:txBody>
          <a:bodyPr/>
          <a:lstStyle/>
          <a:p>
            <a:fld id="{93186E46-9E9C-450B-A53E-9E3F08D7ADB9}" type="slidenum">
              <a:rPr lang="en-US" smtClean="0"/>
              <a:t>8</a:t>
            </a:fld>
            <a:endParaRPr lang="en-US" dirty="0"/>
          </a:p>
        </p:txBody>
      </p:sp>
    </p:spTree>
    <p:extLst>
      <p:ext uri="{BB962C8B-B14F-4D97-AF65-F5344CB8AC3E}">
        <p14:creationId xmlns:p14="http://schemas.microsoft.com/office/powerpoint/2010/main" val="3660138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Azure Storage Replication</a:t>
            </a:r>
            <a:r>
              <a:rPr lang="en-US" b="0" dirty="0" smtClean="0"/>
              <a:t>: https://azure.microsoft.com/en-us/documentation/articles/storage-redundancy/#zone-redundant-storage</a:t>
            </a:r>
            <a:br>
              <a:rPr lang="en-US" b="0" dirty="0" smtClean="0"/>
            </a:br>
            <a:r>
              <a:rPr lang="en-US" b="0" dirty="0" smtClean="0"/>
              <a:t/>
            </a:r>
            <a:br>
              <a:rPr lang="en-US" b="0" dirty="0" smtClean="0"/>
            </a:br>
            <a:r>
              <a:rPr lang="en-US" b="1" dirty="0" smtClean="0"/>
              <a:t>Pricing</a:t>
            </a:r>
            <a:r>
              <a:rPr lang="en-US" b="0" dirty="0" smtClean="0"/>
              <a:t>: https://azure.microsoft.com/en-us/pricing/details/storage/</a:t>
            </a:r>
          </a:p>
          <a:p>
            <a:endParaRPr lang="en-US" b="0" dirty="0"/>
          </a:p>
        </p:txBody>
      </p:sp>
      <p:sp>
        <p:nvSpPr>
          <p:cNvPr id="4" name="Slide Number Placeholder 3"/>
          <p:cNvSpPr>
            <a:spLocks noGrp="1"/>
          </p:cNvSpPr>
          <p:nvPr>
            <p:ph type="sldNum" sz="quarter" idx="10"/>
          </p:nvPr>
        </p:nvSpPr>
        <p:spPr/>
        <p:txBody>
          <a:bodyPr/>
          <a:lstStyle/>
          <a:p>
            <a:fld id="{93186E46-9E9C-450B-A53E-9E3F08D7ADB9}" type="slidenum">
              <a:rPr lang="en-US" smtClean="0"/>
              <a:t>9</a:t>
            </a:fld>
            <a:endParaRPr lang="en-US" dirty="0"/>
          </a:p>
        </p:txBody>
      </p:sp>
    </p:spTree>
    <p:extLst>
      <p:ext uri="{BB962C8B-B14F-4D97-AF65-F5344CB8AC3E}">
        <p14:creationId xmlns:p14="http://schemas.microsoft.com/office/powerpoint/2010/main" val="989338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Manage the Availability</a:t>
            </a:r>
            <a:r>
              <a:rPr lang="en-US" b="1" baseline="0" dirty="0" smtClean="0"/>
              <a:t> of VMs: </a:t>
            </a:r>
            <a:r>
              <a:rPr lang="en-US" b="0" baseline="0" dirty="0" smtClean="0"/>
              <a:t>https://azure.microsoft.com/en-us/documentation/articles/virtual-machines-manage-availability/#configure-multiple-virtual-machines-in-an-availability-set-for-redundancy</a:t>
            </a:r>
          </a:p>
          <a:p>
            <a:r>
              <a:rPr lang="en-US" b="0" baseline="0" dirty="0" smtClean="0"/>
              <a:t/>
            </a:r>
            <a:br>
              <a:rPr lang="en-US" b="0" baseline="0" dirty="0" smtClean="0"/>
            </a:br>
            <a:r>
              <a:rPr lang="en-US" b="1" baseline="0" dirty="0" smtClean="0"/>
              <a:t>Understanding and configuring Availability Sets: </a:t>
            </a:r>
            <a:r>
              <a:rPr lang="en-US" b="0" baseline="0" dirty="0" smtClean="0"/>
              <a:t>http://michaelwasham.com/windows-azure-powershell-reference-guide/understanding_configuring_availability_sets_powershell/</a:t>
            </a:r>
          </a:p>
          <a:p>
            <a:endParaRPr lang="en-US" b="0" dirty="0" smtClean="0"/>
          </a:p>
          <a:p>
            <a:endParaRPr lang="en-US" b="0" dirty="0"/>
          </a:p>
        </p:txBody>
      </p:sp>
      <p:sp>
        <p:nvSpPr>
          <p:cNvPr id="4" name="Slide Number Placeholder 3"/>
          <p:cNvSpPr>
            <a:spLocks noGrp="1"/>
          </p:cNvSpPr>
          <p:nvPr>
            <p:ph type="sldNum" sz="quarter" idx="10"/>
          </p:nvPr>
        </p:nvSpPr>
        <p:spPr/>
        <p:txBody>
          <a:bodyPr/>
          <a:lstStyle/>
          <a:p>
            <a:fld id="{93186E46-9E9C-450B-A53E-9E3F08D7ADB9}" type="slidenum">
              <a:rPr lang="en-US" smtClean="0"/>
              <a:t>10</a:t>
            </a:fld>
            <a:endParaRPr lang="en-US" dirty="0"/>
          </a:p>
        </p:txBody>
      </p:sp>
    </p:spTree>
    <p:extLst>
      <p:ext uri="{BB962C8B-B14F-4D97-AF65-F5344CB8AC3E}">
        <p14:creationId xmlns:p14="http://schemas.microsoft.com/office/powerpoint/2010/main" val="22287680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0045" y="6149922"/>
            <a:ext cx="1383369" cy="296380"/>
          </a:xfrm>
          <a:prstGeom prst="rect">
            <a:avLst/>
          </a:prstGeom>
        </p:spPr>
      </p:pic>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2"/>
                    </a:gs>
                    <a:gs pos="39000">
                      <a:schemeClr val="tx2"/>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63660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5" y="2082443"/>
            <a:ext cx="7171399" cy="1794808"/>
          </a:xfrm>
          <a:noFill/>
        </p:spPr>
        <p:txBody>
          <a:bodyPr lIns="143381" tIns="89614" rIns="143381" bIns="89614" anchor="t" anchorCtr="0"/>
          <a:lstStyle>
            <a:lvl1pPr>
              <a:defRPr sz="53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5" y="3877258"/>
            <a:ext cx="7171399" cy="1789991"/>
          </a:xfrm>
        </p:spPr>
        <p:txBody>
          <a:bodyPr tIns="107536" bIns="10753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145276776"/>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70587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96114366"/>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542533"/>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397339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759912810"/>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898387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64136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4737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04918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2141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785456020"/>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4067717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736901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81840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18848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prstClr val="black">
                        <a:alpha val="50000"/>
                      </a:prstClr>
                    </a:gs>
                    <a:gs pos="86000">
                      <a:prstClr val="black">
                        <a:alpha val="50000"/>
                      </a:prstClr>
                    </a:gs>
                  </a:gsLst>
                  <a:lin ang="5400000" scaled="0"/>
                </a:gradFill>
                <a:latin typeface="Segoe Semibold" pitchFamily="34" charset="0"/>
              </a:rPr>
              <a:t>MICROSOFT CONFIDENTIAL – INTERNAL ONLY</a:t>
            </a:r>
          </a:p>
        </p:txBody>
      </p:sp>
      <p:sp>
        <p:nvSpPr>
          <p:cNvPr id="5" name="Title 1"/>
          <p:cNvSpPr>
            <a:spLocks noGrp="1"/>
          </p:cNvSpPr>
          <p:nvPr>
            <p:ph type="title" hasCustomPrompt="1"/>
          </p:nvPr>
        </p:nvSpPr>
        <p:spPr>
          <a:xfrm>
            <a:off x="519250" y="228601"/>
            <a:ext cx="11151919" cy="757131"/>
          </a:xfrm>
        </p:spPr>
        <p:txBody>
          <a:bodyPr lIns="0" rIns="0"/>
          <a:lstStyle>
            <a:lvl1pPr>
              <a:defRPr sz="4500"/>
            </a:lvl1pPr>
          </a:lstStyle>
          <a:p>
            <a:r>
              <a:rPr lang="en-US" dirty="0" smtClean="0"/>
              <a:t>Click to edit master title style</a:t>
            </a:r>
            <a:endParaRPr lang="en-US" dirty="0"/>
          </a:p>
        </p:txBody>
      </p:sp>
      <p:sp>
        <p:nvSpPr>
          <p:cNvPr id="7" name="Text Placeholder 4"/>
          <p:cNvSpPr>
            <a:spLocks noGrp="1"/>
          </p:cNvSpPr>
          <p:nvPr>
            <p:ph type="body" sz="quarter" idx="10" hasCustomPrompt="1"/>
          </p:nvPr>
        </p:nvSpPr>
        <p:spPr>
          <a:xfrm>
            <a:off x="519249" y="1171355"/>
            <a:ext cx="11151919" cy="5218812"/>
          </a:xfrm>
          <a:prstGeom prst="rect">
            <a:avLst/>
          </a:prstGeom>
        </p:spPr>
        <p:txBody>
          <a:bodyPr lIns="0" rIns="0"/>
          <a:lstStyle>
            <a:lvl1pPr marL="0" indent="0">
              <a:buFont typeface="Wingdings" pitchFamily="2" charset="2"/>
              <a:buNone/>
              <a:defRPr sz="3300"/>
            </a:lvl1pPr>
            <a:lvl2pPr marL="284181" indent="0">
              <a:buFont typeface="Wingdings" pitchFamily="2" charset="2"/>
              <a:buNone/>
              <a:defRPr spc="-51" baseline="0">
                <a:latin typeface="+mn-lt"/>
              </a:defRPr>
            </a:lvl2pPr>
            <a:lvl3pPr marL="517560" indent="0">
              <a:buFont typeface="Wingdings" pitchFamily="2" charset="2"/>
              <a:buNone/>
              <a:tabLst/>
              <a:defRPr spc="-51" baseline="0">
                <a:latin typeface="+mn-lt"/>
              </a:defRPr>
            </a:lvl3pPr>
            <a:lvl4pPr marL="741412" indent="0">
              <a:buFont typeface="Wingdings" pitchFamily="2" charset="2"/>
              <a:buNone/>
              <a:defRPr spc="-51" baseline="0">
                <a:latin typeface="+mn-lt"/>
              </a:defRPr>
            </a:lvl4pPr>
            <a:lvl5pPr marL="914461" indent="0">
              <a:buFont typeface="Wingdings" pitchFamily="2" charset="2"/>
              <a:buNone/>
              <a:tabLst/>
              <a:defRPr spc="-51"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8100595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37007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91560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029303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9622637"/>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8624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997126862"/>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80628811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168090438"/>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5803485"/>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18563676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216419587"/>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6224152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92" indent="-228792">
              <a:spcBef>
                <a:spcPts val="1176"/>
              </a:spcBef>
              <a:defRPr sz="2549">
                <a:latin typeface="+mn-lt"/>
              </a:defRPr>
            </a:lvl1pPr>
            <a:lvl2pPr marL="677035" indent="-228792">
              <a:spcBef>
                <a:spcPts val="1176"/>
              </a:spcBef>
              <a:buSzPct val="100000"/>
              <a:buFont typeface="Segoe UI" pitchFamily="34" charset="0"/>
              <a:buChar char="‐"/>
              <a:defRPr/>
            </a:lvl2pPr>
            <a:lvl3pPr marL="1125279" indent="-228792">
              <a:spcBef>
                <a:spcPts val="1176"/>
              </a:spcBef>
              <a:buFont typeface="Wingdings" pitchFamily="2" charset="2"/>
              <a:buChar char="§"/>
              <a:defRPr/>
            </a:lvl3pPr>
            <a:lvl4pPr marL="1568853" indent="-336184">
              <a:spcBef>
                <a:spcPts val="1176"/>
              </a:spcBef>
              <a:buFont typeface="+mj-lt"/>
              <a:buAutoNum type="arabicPeriod"/>
              <a:defRPr/>
            </a:lvl4pPr>
            <a:lvl5pPr marL="1908148" indent="-33618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980570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2"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3" indent="0">
              <a:lnSpc>
                <a:spcPts val="1421"/>
              </a:lnSpc>
              <a:spcBef>
                <a:spcPts val="0"/>
              </a:spcBef>
              <a:spcAft>
                <a:spcPts val="1176"/>
              </a:spcAft>
              <a:buNone/>
              <a:defRPr sz="1275"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2576795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40" y="1218283"/>
            <a:ext cx="4930336" cy="4931036"/>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84" indent="0">
              <a:buNone/>
              <a:defRPr/>
            </a:lvl2pPr>
            <a:lvl3pPr marL="560305" indent="0">
              <a:buNone/>
              <a:defRPr/>
            </a:lvl3pPr>
            <a:lvl4pPr marL="784427" indent="0">
              <a:buNone/>
              <a:defRPr/>
            </a:lvl4pPr>
            <a:lvl5pPr marL="1008548" indent="0">
              <a:buNone/>
              <a:defRPr/>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2560364119"/>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2708137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292151403"/>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4" y="1470577"/>
            <a:ext cx="8082585" cy="663892"/>
          </a:xfrm>
        </p:spPr>
        <p:txBody>
          <a:bodyPr lIns="146304" tIns="91440" rIns="146304" bIns="91440"/>
          <a:lstStyle>
            <a:lvl1pPr marL="0" indent="0">
              <a:lnSpc>
                <a:spcPct val="90000"/>
              </a:lnSpc>
              <a:buFontTx/>
              <a:buNone/>
              <a:defRPr sz="4707">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06246098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1" y="368327"/>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1"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5"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39"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1" y="3877272"/>
            <a:ext cx="2689275" cy="2510689"/>
          </a:xfrm>
        </p:spPr>
        <p:txBody>
          <a:bodyPr lIns="182880" tIns="146304" bIns="146304">
            <a:noAutofit/>
          </a:bodyPr>
          <a:lstStyle>
            <a:lvl1pPr marL="0" indent="0">
              <a:lnSpc>
                <a:spcPct val="90000"/>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7"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8"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Segoe Pro"/>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3"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r>
              <a:rPr dirty="0" smtClean="0"/>
              <a:t>Microsoft Confidential</a:t>
            </a:r>
            <a:endParaRPr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674657884"/>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408777998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622112"/>
            <a:ext cx="11007660" cy="1703429"/>
          </a:xfrm>
        </p:spPr>
        <p:txBody>
          <a:bodyPr anchor="ctr"/>
          <a:lstStyle>
            <a:lvl1pPr>
              <a:defRPr sz="5883">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7" y="482863"/>
            <a:ext cx="1225864" cy="261495"/>
          </a:xfrm>
          <a:prstGeom prst="rect">
            <a:avLst/>
          </a:prstGeom>
        </p:spPr>
      </p:pic>
    </p:spTree>
    <p:extLst>
      <p:ext uri="{BB962C8B-B14F-4D97-AF65-F5344CB8AC3E}">
        <p14:creationId xmlns:p14="http://schemas.microsoft.com/office/powerpoint/2010/main" val="3837296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7" kern="1200" spc="0" baseline="0" dirty="0" smtClean="0">
                <a:solidFill>
                  <a:schemeClr val="bg1"/>
                </a:solidFill>
                <a:latin typeface="+mj-lt"/>
                <a:ea typeface="+mn-ea"/>
                <a:cs typeface="+mn-cs"/>
              </a:defRPr>
            </a:lvl1pPr>
            <a:lvl2pPr marL="336150" indent="0" algn="l">
              <a:buNone/>
              <a:defRPr sz="4707"/>
            </a:lvl2pPr>
            <a:lvl3pPr marL="560250" indent="0" algn="l">
              <a:buNone/>
              <a:defRPr sz="4707"/>
            </a:lvl3pPr>
            <a:lvl4pPr marL="784350" indent="0" algn="l">
              <a:buNone/>
              <a:defRPr sz="4707"/>
            </a:lvl4pPr>
            <a:lvl5pPr marL="1008448" indent="0" algn="l">
              <a:buNone/>
              <a:defRPr sz="4707"/>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470"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31878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24808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312082"/>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2696597"/>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03454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2185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
        <p:nvSpPr>
          <p:cNvPr id="10" name="Rectangle 9"/>
          <p:cNvSpPr/>
          <p:nvPr userDrawn="1"/>
        </p:nvSpPr>
        <p:spPr bwMode="gray">
          <a:xfrm>
            <a:off x="269305"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42" y="1187620"/>
            <a:ext cx="7171399" cy="1793108"/>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5" y="2971385"/>
            <a:ext cx="7171399" cy="1794661"/>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994194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780673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163227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18964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smtClean="0"/>
              <a:t>Click to edit Master text styles</a:t>
            </a:r>
          </a:p>
        </p:txBody>
      </p:sp>
    </p:spTree>
    <p:extLst>
      <p:ext uri="{BB962C8B-B14F-4D97-AF65-F5344CB8AC3E}">
        <p14:creationId xmlns:p14="http://schemas.microsoft.com/office/powerpoint/2010/main" val="26950366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26135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395100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4902" b="0" i="0" u="none" strike="noStrike" kern="1200" cap="none" spc="-123"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379187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254593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274982"/>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180502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305028321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2706049"/>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042473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1002921"/>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6334377"/>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0496591"/>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8191716"/>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9260964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391443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336510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962103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975236488"/>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7355836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716483"/>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07331145"/>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285987"/>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898696482"/>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3968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714915"/>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559846"/>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762406"/>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650024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806056370"/>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r" defTabSz="9138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2526968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5775516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422343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847981"/>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1333479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1602547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124815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3324273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1820597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24106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76607328"/>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871133882"/>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9396498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0403047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571565463"/>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0702427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677073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0522023"/>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59179474"/>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2938788"/>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78587500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0759705"/>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467299587"/>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5854443"/>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849305330"/>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822964115"/>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3524606329"/>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71465"/>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86706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454439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943933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4081840100"/>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9488193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5829809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557"/>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
        <p:nvSpPr>
          <p:cNvPr id="9" name="Rectangle 8"/>
          <p:cNvSpPr/>
          <p:nvPr/>
        </p:nvSpPr>
        <p:spPr>
          <a:xfrm>
            <a:off x="291153" y="2979831"/>
            <a:ext cx="4244880" cy="771301"/>
          </a:xfrm>
          <a:prstGeom prst="rect">
            <a:avLst/>
          </a:prstGeom>
        </p:spPr>
        <p:txBody>
          <a:bodyPr wrap="none" anchor="ctr">
            <a:spAutoFit/>
          </a:bodyPr>
          <a:lstStyle/>
          <a:p>
            <a:pPr algn="r" defTabSz="114264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4100" y="4526821"/>
            <a:ext cx="2141933" cy="703398"/>
          </a:xfrm>
          <a:prstGeom prst="rect">
            <a:avLst/>
          </a:prstGeom>
        </p:spPr>
        <p:txBody>
          <a:bodyPr wrap="none" anchor="ctr">
            <a:spAutoFit/>
          </a:bodyPr>
          <a:lstStyle/>
          <a:p>
            <a:pPr algn="r" defTabSz="114264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8"/>
            <a:ext cx="2445282" cy="377435"/>
          </a:xfrm>
          <a:prstGeom prst="rect">
            <a:avLst/>
          </a:prstGeom>
        </p:spPr>
      </p:pic>
    </p:spTree>
    <p:extLst>
      <p:ext uri="{BB962C8B-B14F-4D97-AF65-F5344CB8AC3E}">
        <p14:creationId xmlns:p14="http://schemas.microsoft.com/office/powerpoint/2010/main" val="3314599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2"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3"/>
            <a:ext cx="7171337" cy="1792326"/>
          </a:xfrm>
          <a:noFill/>
        </p:spPr>
        <p:txBody>
          <a:bodyPr lIns="146304" tIns="109728" rIns="146304" bIns="109728">
            <a:noAutofit/>
          </a:bodyPr>
          <a:lstStyle>
            <a:lvl1pPr marL="0" indent="0">
              <a:spcBef>
                <a:spcPts val="0"/>
              </a:spcBef>
              <a:buNone/>
              <a:defRPr sz="3136"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905742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4183246"/>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6861816"/>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4704015"/>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defRPr sz="392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82842951"/>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731758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9917470"/>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237464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497988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869221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29137458"/>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95070"/>
            <a:ext cx="9859116"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4785989"/>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3093395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4"/>
            <a:ext cx="9859116"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1881563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596954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55485566"/>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1633220"/>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9508164"/>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3573425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465864055"/>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815000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887845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787054"/>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663964"/>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864030"/>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854"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421096"/>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algn="r" defTabSz="913675"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18541889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12" indent="-28471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9"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2" indent="-2847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38" indent="-224036">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3" indent="-224036">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20704465"/>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857975"/>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itle 1"/>
          <p:cNvSpPr>
            <a:spLocks noGrp="1"/>
          </p:cNvSpPr>
          <p:nvPr>
            <p:ph type="title" hasCustomPrompt="1"/>
          </p:nvPr>
        </p:nvSpPr>
        <p:spPr>
          <a:xfrm>
            <a:off x="519251" y="228601"/>
            <a:ext cx="11151919" cy="757131"/>
          </a:xfrm>
        </p:spPr>
        <p:txBody>
          <a:bodyPr lIns="0" rIns="0"/>
          <a:lstStyle>
            <a:lvl1pPr>
              <a:defRPr sz="4500"/>
            </a:lvl1pPr>
          </a:lstStyle>
          <a:p>
            <a:r>
              <a:rPr lang="en-US" dirty="0" smtClean="0"/>
              <a:t>Click to edit master title style</a:t>
            </a:r>
            <a:endParaRPr lang="en-US" dirty="0"/>
          </a:p>
        </p:txBody>
      </p:sp>
    </p:spTree>
    <p:extLst>
      <p:ext uri="{BB962C8B-B14F-4D97-AF65-F5344CB8AC3E}">
        <p14:creationId xmlns:p14="http://schemas.microsoft.com/office/powerpoint/2010/main" val="3115298660"/>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1_Video slide 2">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278272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40980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263809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254592"/>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3064931"/>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37448291"/>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087049"/>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4214038401"/>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843411588"/>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695658902"/>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418802159"/>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418411673"/>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30738400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21290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3"/>
            <a:ext cx="8964247" cy="1075884"/>
          </a:xfrm>
        </p:spPr>
        <p:txBody>
          <a:bodyPr lIns="146304" tIns="91440" rIns="146304" bIns="91440"/>
          <a:lstStyle>
            <a:lvl1pPr>
              <a:lnSpc>
                <a:spcPts val="6175"/>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7"/>
          <p:cNvSpPr>
            <a:spLocks noGrp="1"/>
          </p:cNvSpPr>
          <p:nvPr>
            <p:ph type="body" sz="quarter" idx="13" hasCustomPrompt="1"/>
          </p:nvPr>
        </p:nvSpPr>
        <p:spPr>
          <a:xfrm>
            <a:off x="269239" y="2084174"/>
            <a:ext cx="8964248" cy="2577108"/>
          </a:xfrm>
        </p:spPr>
        <p:txBody>
          <a:bodyPr/>
          <a:lstStyle>
            <a:lvl1pPr marL="228748" indent="-228748">
              <a:spcBef>
                <a:spcPts val="1175"/>
              </a:spcBef>
              <a:defRPr sz="2549">
                <a:latin typeface="+mn-lt"/>
              </a:defRPr>
            </a:lvl1pPr>
            <a:lvl2pPr marL="676905" indent="-228748">
              <a:spcBef>
                <a:spcPts val="1175"/>
              </a:spcBef>
              <a:buSzPct val="100000"/>
              <a:buFont typeface="Segoe UI" pitchFamily="34" charset="0"/>
              <a:buChar char="‐"/>
              <a:defRPr/>
            </a:lvl2pPr>
            <a:lvl3pPr marL="1125063" indent="-228748">
              <a:spcBef>
                <a:spcPts val="1175"/>
              </a:spcBef>
              <a:buFont typeface="Wingdings" pitchFamily="2" charset="2"/>
              <a:buChar char="§"/>
              <a:defRPr/>
            </a:lvl3pPr>
            <a:lvl4pPr marL="1568552" indent="-336119">
              <a:spcBef>
                <a:spcPts val="1175"/>
              </a:spcBef>
              <a:buFont typeface="+mj-lt"/>
              <a:buAutoNum type="arabicPeriod"/>
              <a:defRPr/>
            </a:lvl4pPr>
            <a:lvl5pPr marL="1907781" indent="-336119">
              <a:spcBef>
                <a:spcPts val="1175"/>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26173875"/>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4"/>
          <p:cNvSpPr>
            <a:spLocks noGrp="1"/>
          </p:cNvSpPr>
          <p:nvPr>
            <p:ph type="body" sz="quarter" idx="11"/>
          </p:nvPr>
        </p:nvSpPr>
        <p:spPr>
          <a:xfrm>
            <a:off x="269243" y="348574"/>
            <a:ext cx="6274973" cy="669927"/>
          </a:xfrm>
        </p:spPr>
        <p:txBody>
          <a:bodyPr lIns="146304" tIns="109728" rIns="146304" bIns="109728" anchor="t" anchorCtr="0"/>
          <a:lstStyle>
            <a:lvl1pPr marL="0" indent="0">
              <a:lnSpc>
                <a:spcPts val="3528"/>
              </a:lnSpc>
              <a:buFontTx/>
              <a:buNone/>
              <a:defRPr sz="3528">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1" y="2084173"/>
            <a:ext cx="3137515" cy="1277489"/>
          </a:xfrm>
        </p:spPr>
        <p:txBody>
          <a:bodyPr/>
          <a:lstStyle>
            <a:lvl1pPr marL="0" indent="0">
              <a:lnSpc>
                <a:spcPct val="100000"/>
              </a:lnSpc>
              <a:spcBef>
                <a:spcPts val="0"/>
              </a:spcBef>
              <a:spcAft>
                <a:spcPts val="2941"/>
              </a:spcAft>
              <a:buNone/>
              <a:defRPr sz="1765">
                <a:latin typeface="+mn-lt"/>
              </a:defRPr>
            </a:lvl1pPr>
            <a:lvl2pPr marL="3112" indent="0">
              <a:lnSpc>
                <a:spcPts val="1420"/>
              </a:lnSpc>
              <a:spcBef>
                <a:spcPts val="0"/>
              </a:spcBef>
              <a:spcAft>
                <a:spcPts val="1175"/>
              </a:spcAft>
              <a:buNone/>
              <a:defRPr sz="1274"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46265355"/>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8"/>
          <p:cNvSpPr>
            <a:spLocks noGrp="1"/>
          </p:cNvSpPr>
          <p:nvPr>
            <p:ph type="body" sz="quarter" idx="14"/>
          </p:nvPr>
        </p:nvSpPr>
        <p:spPr>
          <a:xfrm>
            <a:off x="269240" y="1218283"/>
            <a:ext cx="4930336" cy="1871282"/>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19" indent="0">
              <a:buNone/>
              <a:defRPr/>
            </a:lvl2pPr>
            <a:lvl3pPr marL="560197" indent="0">
              <a:buNone/>
              <a:defRPr/>
            </a:lvl3pPr>
            <a:lvl4pPr marL="784276" indent="0">
              <a:buNone/>
              <a:defRPr/>
            </a:lvl4pPr>
            <a:lvl5pPr marL="1008354" indent="0">
              <a:buNone/>
              <a:defRPr/>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824469827"/>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089824885"/>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5" y="1470578"/>
            <a:ext cx="8082585" cy="833009"/>
          </a:xfrm>
        </p:spPr>
        <p:txBody>
          <a:bodyPr lIns="146304" tIns="91440" rIns="146304" bIns="91440"/>
          <a:lstStyle>
            <a:lvl1pPr marL="0" indent="0">
              <a:lnSpc>
                <a:spcPct val="90000"/>
              </a:lnSpc>
              <a:buFontTx/>
              <a:buNone/>
              <a:defRPr sz="4706">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10"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187788247"/>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2" y="271583"/>
            <a:ext cx="6274791"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2"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7"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40"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2" y="3877272"/>
            <a:ext cx="2689275" cy="2510689"/>
          </a:xfrm>
        </p:spPr>
        <p:txBody>
          <a:bodyPr lIns="182880" tIns="146304" bIns="146304">
            <a:noAutofit/>
          </a:bodyPr>
          <a:lstStyle>
            <a:lvl1pPr marL="0" indent="0">
              <a:lnSpc>
                <a:spcPct val="90000"/>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8"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9"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Segoe Pro"/>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4"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pPr defTabSz="914225"/>
            <a:r>
              <a:rPr lang="en-US" smtClean="0"/>
              <a:t>Microsoft Confidential</a:t>
            </a:r>
            <a:endParaRPr lang="en-US"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pPr defTabSz="914225"/>
            <a:fld id="{27258FFF-F925-446B-8502-81C933981705}" type="slidenum">
              <a:rPr lang="en-US" smtClean="0"/>
              <a:pPr defTabSz="914225"/>
              <a:t>‹#›</a:t>
            </a:fld>
            <a:endParaRPr lang="en-US" dirty="0"/>
          </a:p>
        </p:txBody>
      </p:sp>
    </p:spTree>
    <p:extLst>
      <p:ext uri="{BB962C8B-B14F-4D97-AF65-F5344CB8AC3E}">
        <p14:creationId xmlns:p14="http://schemas.microsoft.com/office/powerpoint/2010/main" val="1261383981"/>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Tree>
    <p:extLst>
      <p:ext uri="{BB962C8B-B14F-4D97-AF65-F5344CB8AC3E}">
        <p14:creationId xmlns:p14="http://schemas.microsoft.com/office/powerpoint/2010/main" val="4137288752"/>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3" y="2622113"/>
            <a:ext cx="11007660" cy="1703429"/>
          </a:xfrm>
        </p:spPr>
        <p:txBody>
          <a:bodyPr anchor="ctr"/>
          <a:lstStyle>
            <a:lvl1pPr>
              <a:defRPr sz="5882">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8" y="482864"/>
            <a:ext cx="1225864" cy="261495"/>
          </a:xfrm>
          <a:prstGeom prst="rect">
            <a:avLst/>
          </a:prstGeom>
        </p:spPr>
      </p:pic>
    </p:spTree>
    <p:extLst>
      <p:ext uri="{BB962C8B-B14F-4D97-AF65-F5344CB8AC3E}">
        <p14:creationId xmlns:p14="http://schemas.microsoft.com/office/powerpoint/2010/main" val="87847499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6" kern="1200" spc="0" baseline="0" dirty="0" smtClean="0">
                <a:solidFill>
                  <a:schemeClr val="bg1"/>
                </a:solidFill>
                <a:latin typeface="+mj-lt"/>
                <a:ea typeface="+mn-ea"/>
                <a:cs typeface="+mn-cs"/>
              </a:defRPr>
            </a:lvl1pPr>
            <a:lvl2pPr marL="336085" indent="0" algn="l">
              <a:buNone/>
              <a:defRPr sz="4706"/>
            </a:lvl2pPr>
            <a:lvl3pPr marL="560142" indent="0" algn="l">
              <a:buNone/>
              <a:defRPr sz="4706"/>
            </a:lvl3pPr>
            <a:lvl4pPr marL="784200" indent="0" algn="l">
              <a:buNone/>
              <a:defRPr sz="4706"/>
            </a:lvl4pPr>
            <a:lvl5pPr marL="1008254" indent="0" algn="l">
              <a:buNone/>
              <a:defRPr sz="4706"/>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294"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203280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36371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Demo slide 2">
    <p:bg>
      <p:bgPr>
        <a:solidFill>
          <a:schemeClr val="accent4"/>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294274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486896"/>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1728972"/>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94149493"/>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596091"/>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8"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70"/>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268002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6541924"/>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740439"/>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4"/>
            </a:lvl1pPr>
            <a:lvl2pPr>
              <a:defRPr sz="3528"/>
            </a:lvl2pPr>
            <a:lvl3pPr>
              <a:defRPr sz="3528"/>
            </a:lvl3pPr>
            <a:lvl4pPr>
              <a:defRPr sz="3528"/>
            </a:lvl4pPr>
            <a:lvl5pPr>
              <a:defRPr sz="3528"/>
            </a:lvl5pPr>
          </a:lstStyle>
          <a:p>
            <a:pPr lvl="0"/>
            <a:r>
              <a:rPr lang="en-US" dirty="0" smtClean="0"/>
              <a:t>Click to edit Master text styles</a:t>
            </a:r>
          </a:p>
        </p:txBody>
      </p:sp>
    </p:spTree>
    <p:extLst>
      <p:ext uri="{BB962C8B-B14F-4D97-AF65-F5344CB8AC3E}">
        <p14:creationId xmlns:p14="http://schemas.microsoft.com/office/powerpoint/2010/main" val="10868262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66993"/>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632247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50362703"/>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
        <p:nvSpPr>
          <p:cNvPr id="9" name="Rectangle 8"/>
          <p:cNvSpPr/>
          <p:nvPr userDrawn="1"/>
        </p:nvSpPr>
        <p:spPr>
          <a:xfrm>
            <a:off x="291153" y="2979832"/>
            <a:ext cx="4244880" cy="771301"/>
          </a:xfrm>
          <a:prstGeom prst="rect">
            <a:avLst/>
          </a:prstGeom>
        </p:spPr>
        <p:txBody>
          <a:bodyPr wrap="none" anchor="ctr">
            <a:spAutoFit/>
          </a:bodyPr>
          <a:lstStyle/>
          <a:p>
            <a:pPr algn="r" defTabSz="1142428">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Tree>
    <p:extLst>
      <p:ext uri="{BB962C8B-B14F-4D97-AF65-F5344CB8AC3E}">
        <p14:creationId xmlns:p14="http://schemas.microsoft.com/office/powerpoint/2010/main" val="1690101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4" name="Rectangle 3"/>
          <p:cNvSpPr/>
          <p:nvPr userDrawn="1"/>
        </p:nvSpPr>
        <p:spPr bwMode="auto">
          <a:xfrm>
            <a:off x="5232400" y="3027917"/>
            <a:ext cx="6959600" cy="383008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66475" y="2345478"/>
            <a:ext cx="4269559" cy="1364877"/>
          </a:xfrm>
          <a:prstGeom prst="rect">
            <a:avLst/>
          </a:prstGeom>
        </p:spPr>
        <p:txBody>
          <a:bodyPr wrap="square" anchor="ctr">
            <a:spAutoFit/>
          </a:bodyPr>
          <a:lstStyle/>
          <a:p>
            <a:pPr algn="r" defTabSz="1142428">
              <a:lnSpc>
                <a:spcPct val="90000"/>
              </a:lnSpc>
              <a:spcBef>
                <a:spcPct val="0"/>
              </a:spcBef>
            </a:pPr>
            <a:r>
              <a:rPr lang="en-US" sz="4600" spc="-123" dirty="0" smtClean="0">
                <a:ln w="3175">
                  <a:noFill/>
                </a:ln>
                <a:gradFill>
                  <a:gsLst>
                    <a:gs pos="84066">
                      <a:srgbClr val="000000"/>
                    </a:gs>
                    <a:gs pos="57576">
                      <a:srgbClr val="000000"/>
                    </a:gs>
                  </a:gsLst>
                  <a:lin ang="5400000" scaled="0"/>
                </a:gradFill>
                <a:latin typeface="Segoe UI Light"/>
                <a:cs typeface="Segoe UI" pitchFamily="34" charset="0"/>
              </a:rPr>
              <a:t>Bringing Azure to your datacenter</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202554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1"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4" y="3878573"/>
            <a:ext cx="7171337" cy="1792326"/>
          </a:xfrm>
          <a:noFill/>
        </p:spPr>
        <p:txBody>
          <a:bodyPr lIns="146304" tIns="109728" rIns="146304" bIns="109728">
            <a:noAutofit/>
          </a:bodyPr>
          <a:lstStyle>
            <a:lvl1pPr marL="0" indent="0">
              <a:spcBef>
                <a:spcPts val="0"/>
              </a:spcBef>
              <a:buNone/>
              <a:defRPr sz="3135"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901078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2351289"/>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862861"/>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3429968"/>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4175831"/>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669027"/>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7178360"/>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429472"/>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91198252"/>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0236199"/>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20474162"/>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52205906"/>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427431"/>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704187846"/>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192526117"/>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5407523"/>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3100438"/>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7579804"/>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985765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9016269"/>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348815288"/>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95071"/>
            <a:ext cx="9859116"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4785989"/>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3555071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84175"/>
            <a:ext cx="9859116" cy="1158793"/>
          </a:xfrm>
          <a:noFill/>
        </p:spPr>
        <p:txBody>
          <a:bodyPr tIns="91440" bIns="91440" anchor="t" anchorCtr="0">
            <a:spAutoFit/>
          </a:bodyPr>
          <a:lstStyle>
            <a:lvl1pPr>
              <a:defRPr lang="en-US" sz="7053"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772316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127603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76105496"/>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78804409"/>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30855904"/>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6074560"/>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1217195"/>
            <a:ext cx="5378548"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110494424"/>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33744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gs>
                    <a:gs pos="10000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72697559"/>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486155"/>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395218"/>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952387"/>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679"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5"/>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4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1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3362586"/>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7" y="2"/>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679"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5" y="6171618"/>
            <a:ext cx="4482123"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algn="r" defTabSz="913499"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205" y="5471930"/>
            <a:ext cx="3227129" cy="687975"/>
          </a:xfrm>
          <a:prstGeom prst="rect">
            <a:avLst/>
          </a:prstGeom>
        </p:spPr>
      </p:pic>
    </p:spTree>
    <p:extLst>
      <p:ext uri="{BB962C8B-B14F-4D97-AF65-F5344CB8AC3E}">
        <p14:creationId xmlns:p14="http://schemas.microsoft.com/office/powerpoint/2010/main" val="3489383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58" indent="-284658">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82" indent="-275325">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40" indent="-28465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33" indent="-22399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25" indent="-22399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98053028"/>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680244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089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7568564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245051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241292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17932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256774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40068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909592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225727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26374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200768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4" indent="0">
              <a:buNone/>
              <a:defRPr/>
            </a:lvl3pPr>
            <a:lvl4pPr marL="448067" indent="0">
              <a:buNone/>
              <a:defRPr/>
            </a:lvl4pPr>
            <a:lvl5pPr marL="67210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5489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7539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81029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5703847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469247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8095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30695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4165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4857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4440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2410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9014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844"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78444"/>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3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91"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0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92234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710" indent="-28471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5" indent="-275376">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3" indent="-28471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8" indent="-2240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61" indent="-2240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2351" tIns="76177" rIns="152351" bIns="7617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553941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3504072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Title Slide_Option 2">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222323" y="825500"/>
            <a:ext cx="6170384" cy="5191124"/>
          </a:xfrm>
          <a:prstGeom prst="rect">
            <a:avLst/>
          </a:prstGeom>
        </p:spPr>
      </p:pic>
      <p:sp>
        <p:nvSpPr>
          <p:cNvPr id="4" name="Rectangle 1"/>
          <p:cNvSpPr/>
          <p:nvPr userDrawn="1"/>
        </p:nvSpPr>
        <p:spPr bwMode="auto">
          <a:xfrm>
            <a:off x="-122" y="0"/>
            <a:ext cx="12192127" cy="6858000"/>
          </a:xfrm>
          <a:custGeom>
            <a:avLst/>
            <a:gdLst/>
            <a:ahLst/>
            <a:cxnLst/>
            <a:rect l="l" t="t" r="r" b="b"/>
            <a:pathLst>
              <a:path w="12188952" h="6858000">
                <a:moveTo>
                  <a:pt x="514344" y="919950"/>
                </a:moveTo>
                <a:cubicBezTo>
                  <a:pt x="508127" y="2575229"/>
                  <a:pt x="516335" y="4288195"/>
                  <a:pt x="510118" y="5943474"/>
                </a:cubicBezTo>
                <a:lnTo>
                  <a:pt x="5537327" y="5218261"/>
                </a:lnTo>
                <a:cubicBezTo>
                  <a:pt x="5531110" y="4020361"/>
                  <a:pt x="5530863" y="2808040"/>
                  <a:pt x="5524646" y="1610140"/>
                </a:cubicBezTo>
                <a:close/>
                <a:moveTo>
                  <a:pt x="0" y="0"/>
                </a:moveTo>
                <a:lnTo>
                  <a:pt x="12188952" y="0"/>
                </a:lnTo>
                <a:lnTo>
                  <a:pt x="12188952" y="6858000"/>
                </a:lnTo>
                <a:lnTo>
                  <a:pt x="0" y="6858000"/>
                </a:ln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87" tIns="45696" rIns="91387" bIns="45696" numCol="1" rtlCol="0" anchor="ctr" anchorCtr="0" compatLnSpc="1">
            <a:prstTxWarp prst="textNoShape">
              <a:avLst/>
            </a:prstTxWarp>
          </a:bodyPr>
          <a:lstStyle/>
          <a:p>
            <a:pPr algn="ctr" defTabSz="913637" fontAlgn="base">
              <a:lnSpc>
                <a:spcPct val="90000"/>
              </a:lnSpc>
              <a:spcBef>
                <a:spcPct val="0"/>
              </a:spcBef>
              <a:spcAft>
                <a:spcPct val="0"/>
              </a:spcAft>
            </a:pPr>
            <a:endParaRPr lang="en-US" sz="2000" spc="-50" dirty="0" smtClean="0">
              <a:gradFill>
                <a:gsLst>
                  <a:gs pos="0">
                    <a:srgbClr val="EFEFEF"/>
                  </a:gs>
                  <a:gs pos="100000">
                    <a:srgbClr val="EFEFEF"/>
                  </a:gs>
                </a:gsLst>
                <a:lin ang="5400000" scaled="0"/>
              </a:gradFill>
            </a:endParaRPr>
          </a:p>
        </p:txBody>
      </p:sp>
      <p:sp>
        <p:nvSpPr>
          <p:cNvPr id="2" name="Title 1"/>
          <p:cNvSpPr>
            <a:spLocks noGrp="1"/>
          </p:cNvSpPr>
          <p:nvPr>
            <p:ph type="title" hasCustomPrompt="1"/>
          </p:nvPr>
        </p:nvSpPr>
        <p:spPr>
          <a:xfrm>
            <a:off x="6092827" y="2109546"/>
            <a:ext cx="5583104" cy="1994392"/>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6092827" y="4419600"/>
            <a:ext cx="5583104" cy="498598"/>
          </a:xfrm>
        </p:spPr>
        <p:txBody>
          <a:bodyPr>
            <a:noAutofit/>
          </a:bodyPr>
          <a:lstStyle>
            <a:lvl1pPr marL="0" indent="0">
              <a:spcBef>
                <a:spcPts val="0"/>
              </a:spcBef>
              <a:buNone/>
              <a:defRPr sz="2800" spc="-70"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07600713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Section Title">
    <p:bg>
      <p:bgPr>
        <a:solidFill>
          <a:srgbClr val="FFFFFF"/>
        </a:solidFill>
        <a:effectLst/>
      </p:bgPr>
    </p:bg>
    <p:spTree>
      <p:nvGrpSpPr>
        <p:cNvPr id="1" name=""/>
        <p:cNvGrpSpPr/>
        <p:nvPr/>
      </p:nvGrpSpPr>
      <p:grpSpPr>
        <a:xfrm>
          <a:off x="0" y="0"/>
          <a:ext cx="0" cy="0"/>
          <a:chOff x="0" y="0"/>
          <a:chExt cx="0" cy="0"/>
        </a:xfrm>
      </p:grpSpPr>
      <p:pic>
        <p:nvPicPr>
          <p:cNvPr id="2" name="Picture 1" descr="iStock_000012586763Large.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79045" y="6028964"/>
            <a:ext cx="1812954" cy="666978"/>
          </a:xfrm>
          <a:prstGeom prst="rect">
            <a:avLst/>
          </a:prstGeom>
        </p:spPr>
      </p:pic>
    </p:spTree>
    <p:extLst>
      <p:ext uri="{BB962C8B-B14F-4D97-AF65-F5344CB8AC3E}">
        <p14:creationId xmlns:p14="http://schemas.microsoft.com/office/powerpoint/2010/main" val="429012779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dirty="0" smtClean="0">
                <a:gradFill>
                  <a:gsLst>
                    <a:gs pos="2239">
                      <a:srgbClr val="FFFFFF"/>
                    </a:gs>
                    <a:gs pos="11940">
                      <a:srgbClr val="FFFFFF"/>
                    </a:gs>
                  </a:gsLst>
                  <a:lin ang="5400000" scaled="0"/>
                </a:gradFill>
              </a:rPr>
              <a:t>Microsoft Confidential</a:t>
            </a:r>
            <a:endParaRPr dirty="0">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4043488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37493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65369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217795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2773788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11275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2592294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777188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
        <p:nvSpPr>
          <p:cNvPr id="12" name="Rectangle 11"/>
          <p:cNvSpPr/>
          <p:nvPr userDrawn="1"/>
        </p:nvSpPr>
        <p:spPr bwMode="gray">
          <a:xfrm>
            <a:off x="269305"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42" y="1187620"/>
            <a:ext cx="7171399" cy="2242047"/>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5" y="3429667"/>
            <a:ext cx="7171399" cy="2240713"/>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5817044"/>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562496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4167849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4839571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048070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893607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dirty="0"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0848377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83841042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415569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332456543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dirty="0"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6248187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02237125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01466357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66488771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116980680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166315"/>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193854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712080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325849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390421664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7C50AD0B-2388-4445-AFCD-B7D8814FC016}" type="datetimeFigureOut">
              <a:rPr lang="en-US">
                <a:solidFill>
                  <a:srgbClr val="505050"/>
                </a:solidFill>
              </a:rPr>
              <a:pPr defTabSz="914192"/>
              <a:t>26-Jan-16</a:t>
            </a:fld>
            <a:endParaRPr lang="en-US" dirty="0">
              <a:solidFill>
                <a:srgbClr val="505050"/>
              </a:solidFill>
            </a:endParaRPr>
          </a:p>
        </p:txBody>
      </p:sp>
      <p:sp>
        <p:nvSpPr>
          <p:cNvPr id="5" name="Footer Placeholder 4"/>
          <p:cNvSpPr>
            <a:spLocks noGrp="1"/>
          </p:cNvSpPr>
          <p:nvPr>
            <p:ph type="ftr" sz="quarter" idx="11"/>
          </p:nvPr>
        </p:nvSpPr>
        <p:spPr/>
        <p:txBody>
          <a:bodyPr/>
          <a:lstStyle/>
          <a:p>
            <a:endParaRPr dirty="0">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D6E1F34B-605D-4369-B0CF-3C823C3B3B66}"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0620095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908" y="6297942"/>
            <a:ext cx="1703189" cy="408657"/>
          </a:xfrm>
          <a:prstGeom prst="rect">
            <a:avLst/>
          </a:prstGeom>
        </p:spPr>
      </p:pic>
      <p:sp>
        <p:nvSpPr>
          <p:cNvPr id="11" name="Slide Number Placeholder 5"/>
          <p:cNvSpPr txBox="1">
            <a:spLocks/>
          </p:cNvSpPr>
          <p:nvPr/>
        </p:nvSpPr>
        <p:spPr>
          <a:xfrm>
            <a:off x="11531480" y="7225046"/>
            <a:ext cx="430130" cy="228169"/>
          </a:xfrm>
          <a:prstGeom prst="rect">
            <a:avLst/>
          </a:prstGeom>
        </p:spPr>
        <p:txBody>
          <a:bodyPr lIns="89609" tIns="44803" rIns="89609" bIns="44803"/>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6" name="Title 1"/>
          <p:cNvSpPr>
            <a:spLocks noGrp="1"/>
          </p:cNvSpPr>
          <p:nvPr>
            <p:ph type="title" hasCustomPrompt="1"/>
          </p:nvPr>
        </p:nvSpPr>
        <p:spPr>
          <a:xfrm>
            <a:off x="266922" y="289511"/>
            <a:ext cx="11655840" cy="809388"/>
          </a:xfrm>
        </p:spPr>
        <p:txBody>
          <a:bodyPr/>
          <a:lstStyle>
            <a:lvl1pPr>
              <a:defRPr>
                <a:solidFill>
                  <a:schemeClr val="bg1">
                    <a:alpha val="99000"/>
                  </a:schemeClr>
                </a:solidFill>
              </a:defRPr>
            </a:lvl1pPr>
          </a:lstStyle>
          <a:p>
            <a:r>
              <a:rPr lang="en-US" dirty="0" smtClean="0"/>
              <a:t>Slide title</a:t>
            </a:r>
            <a:endParaRPr lang="en-US" dirty="0"/>
          </a:p>
        </p:txBody>
      </p:sp>
      <p:sp>
        <p:nvSpPr>
          <p:cNvPr id="17" name="Text Placeholder 4"/>
          <p:cNvSpPr>
            <a:spLocks noGrp="1"/>
          </p:cNvSpPr>
          <p:nvPr>
            <p:ph type="body" sz="quarter" idx="15" hasCustomPrompt="1"/>
          </p:nvPr>
        </p:nvSpPr>
        <p:spPr>
          <a:xfrm>
            <a:off x="266928" y="1008625"/>
            <a:ext cx="11655835" cy="718466"/>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dirty="0" smtClean="0"/>
              <a:t>Secondary title</a:t>
            </a:r>
          </a:p>
        </p:txBody>
      </p:sp>
    </p:spTree>
    <p:extLst>
      <p:ext uri="{BB962C8B-B14F-4D97-AF65-F5344CB8AC3E}">
        <p14:creationId xmlns:p14="http://schemas.microsoft.com/office/powerpoint/2010/main" val="43130782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8355170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47908" y="0"/>
            <a:ext cx="10696186" cy="1435100"/>
          </a:xfrm>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289629798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3" y="268966"/>
            <a:ext cx="8964247" cy="1075884"/>
          </a:xfrm>
        </p:spPr>
        <p:txBody>
          <a:bodyPr lIns="0" tIns="0" rIns="0" bIns="0"/>
          <a:lstStyle>
            <a:lvl1pPr>
              <a:lnSpc>
                <a:spcPts val="6174"/>
              </a:lnSpc>
              <a:defRPr sz="4703" baseline="0">
                <a:solidFill>
                  <a:schemeClr val="accent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358570" y="1524138"/>
            <a:ext cx="8964248" cy="2595214"/>
          </a:xfrm>
        </p:spPr>
        <p:txBody>
          <a:bodyPr lIns="0" tIns="0"/>
          <a:lstStyle>
            <a:lvl1pPr marL="228679" indent="-228679">
              <a:spcBef>
                <a:spcPts val="1174"/>
              </a:spcBef>
              <a:defRPr sz="2549">
                <a:latin typeface="+mn-lt"/>
              </a:defRPr>
            </a:lvl1pPr>
            <a:lvl2pPr marL="676699" indent="-228679">
              <a:spcBef>
                <a:spcPts val="1174"/>
              </a:spcBef>
              <a:buSzPct val="100000"/>
              <a:buFont typeface="Segoe UI" pitchFamily="34" charset="0"/>
              <a:buChar char="‐"/>
              <a:defRPr/>
            </a:lvl2pPr>
            <a:lvl3pPr marL="1124720" indent="-228679">
              <a:spcBef>
                <a:spcPts val="1174"/>
              </a:spcBef>
              <a:buFont typeface="Wingdings" pitchFamily="2" charset="2"/>
              <a:buChar char="§"/>
              <a:defRPr/>
            </a:lvl3pPr>
            <a:lvl4pPr marL="1568074" indent="-336015">
              <a:spcBef>
                <a:spcPts val="1174"/>
              </a:spcBef>
              <a:buFont typeface="+mj-lt"/>
              <a:buAutoNum type="arabicPeriod"/>
              <a:defRPr/>
            </a:lvl4pPr>
            <a:lvl5pPr marL="1907201" indent="-336015">
              <a:spcBef>
                <a:spcPts val="1174"/>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187057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1289"/>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956" y="218537"/>
            <a:ext cx="11655840" cy="899665"/>
          </a:xfrm>
        </p:spPr>
        <p:txBody>
          <a:bodyPr/>
          <a:lstStyle>
            <a:lvl1pPr>
              <a:defRPr sz="5495">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6369785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r>
              <a:rPr dirty="0" smtClean="0">
                <a:solidFill>
                  <a:srgbClr val="505050"/>
                </a:solidFill>
              </a:rPr>
              <a:t>Microsoft Confidential</a:t>
            </a:r>
            <a:endParaRPr dirty="0">
              <a:solidFill>
                <a:srgbClr val="505050"/>
              </a:solidFill>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4"/>
              </a:spcBef>
              <a:spcAft>
                <a:spcPts val="2353"/>
              </a:spcAft>
              <a:buFontTx/>
              <a:buNone/>
              <a:defRPr lang="en-US" sz="5000" b="0" i="0" kern="1200" spc="0" baseline="0" dirty="0" smtClean="0">
                <a:solidFill>
                  <a:schemeClr val="tx2"/>
                </a:solidFill>
                <a:latin typeface="+mj-lt"/>
                <a:ea typeface="+mn-ea"/>
                <a:cs typeface="+mn-cs"/>
              </a:defRPr>
            </a:lvl1pPr>
          </a:lstStyle>
          <a:p>
            <a:pPr marL="0" marR="0" lvl="0" indent="0" algn="l" defTabSz="914016" rtl="0" eaLnBrk="1" fontAlgn="auto" latinLnBrk="0" hangingPunct="1">
              <a:lnSpc>
                <a:spcPct val="90000"/>
              </a:lnSpc>
              <a:spcBef>
                <a:spcPts val="1174"/>
              </a:spcBef>
              <a:spcAft>
                <a:spcPts val="2353"/>
              </a:spcAft>
              <a:buClrTx/>
              <a:buSzPct val="90000"/>
              <a:buFontTx/>
              <a:buNone/>
              <a:tabLst/>
            </a:pPr>
            <a:r>
              <a:rPr lang="en-US" dirty="0" smtClean="0"/>
              <a:t>Click to edit Master text</a:t>
            </a:r>
          </a:p>
        </p:txBody>
      </p:sp>
    </p:spTree>
    <p:extLst>
      <p:ext uri="{BB962C8B-B14F-4D97-AF65-F5344CB8AC3E}">
        <p14:creationId xmlns:p14="http://schemas.microsoft.com/office/powerpoint/2010/main" val="708855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6" y="3083657"/>
            <a:ext cx="3223860" cy="690695"/>
          </a:xfrm>
          <a:prstGeom prst="rect">
            <a:avLst/>
          </a:prstGeom>
        </p:spPr>
      </p:pic>
    </p:spTree>
    <p:extLst>
      <p:ext uri="{BB962C8B-B14F-4D97-AF65-F5344CB8AC3E}">
        <p14:creationId xmlns:p14="http://schemas.microsoft.com/office/powerpoint/2010/main" val="282389197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69366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97847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084232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45824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23749391"/>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081576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248108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957167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262530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81406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64011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99015836"/>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098888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547880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93976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2.xml"/><Relationship Id="rId8"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slideLayout" Target="../slideLayouts/slideLayout140.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8" Type="http://schemas.openxmlformats.org/officeDocument/2006/relationships/slideLayout" Target="../slideLayouts/slideLayout143.xml"/><Relationship Id="rId5" Type="http://schemas.openxmlformats.org/officeDocument/2006/relationships/slideLayout" Target="../slideLayouts/slideLayout90.xml"/><Relationship Id="rId61" Type="http://schemas.openxmlformats.org/officeDocument/2006/relationships/theme" Target="../theme/theme3.xml"/><Relationship Id="rId19" Type="http://schemas.openxmlformats.org/officeDocument/2006/relationships/slideLayout" Target="../slideLayouts/slideLayout10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56" Type="http://schemas.openxmlformats.org/officeDocument/2006/relationships/slideLayout" Target="../slideLayouts/slideLayout141.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59" Type="http://schemas.openxmlformats.org/officeDocument/2006/relationships/slideLayout" Target="../slideLayouts/slideLayout144.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62" Type="http://schemas.openxmlformats.org/officeDocument/2006/relationships/image" Target="../media/image17.png"/><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 Id="rId57" Type="http://schemas.openxmlformats.org/officeDocument/2006/relationships/slideLayout" Target="../slideLayouts/slideLayout142.xml"/><Relationship Id="rId10" Type="http://schemas.openxmlformats.org/officeDocument/2006/relationships/slideLayout" Target="../slideLayouts/slideLayout95.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60" Type="http://schemas.openxmlformats.org/officeDocument/2006/relationships/slideLayout" Target="../slideLayouts/slideLayout14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theme" Target="../theme/theme4.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image" Target="../media/image1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26" Type="http://schemas.openxmlformats.org/officeDocument/2006/relationships/slideLayout" Target="../slideLayouts/slideLayout199.xml"/><Relationship Id="rId3" Type="http://schemas.openxmlformats.org/officeDocument/2006/relationships/slideLayout" Target="../slideLayouts/slideLayout176.xml"/><Relationship Id="rId21" Type="http://schemas.openxmlformats.org/officeDocument/2006/relationships/slideLayout" Target="../slideLayouts/slideLayout194.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slideLayout" Target="../slideLayouts/slideLayout198.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slideLayout" Target="../slideLayouts/slideLayout193.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24" Type="http://schemas.openxmlformats.org/officeDocument/2006/relationships/slideLayout" Target="../slideLayouts/slideLayout197.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2.xml"/><Relationship Id="rId18" Type="http://schemas.openxmlformats.org/officeDocument/2006/relationships/slideLayout" Target="../slideLayouts/slideLayout217.xml"/><Relationship Id="rId26" Type="http://schemas.openxmlformats.org/officeDocument/2006/relationships/slideLayout" Target="../slideLayouts/slideLayout225.xml"/><Relationship Id="rId39" Type="http://schemas.openxmlformats.org/officeDocument/2006/relationships/slideLayout" Target="../slideLayouts/slideLayout238.xml"/><Relationship Id="rId21" Type="http://schemas.openxmlformats.org/officeDocument/2006/relationships/slideLayout" Target="../slideLayouts/slideLayout220.xml"/><Relationship Id="rId34" Type="http://schemas.openxmlformats.org/officeDocument/2006/relationships/slideLayout" Target="../slideLayouts/slideLayout233.xml"/><Relationship Id="rId42" Type="http://schemas.openxmlformats.org/officeDocument/2006/relationships/slideLayout" Target="../slideLayouts/slideLayout241.xml"/><Relationship Id="rId47" Type="http://schemas.openxmlformats.org/officeDocument/2006/relationships/slideLayout" Target="../slideLayouts/slideLayout246.xml"/><Relationship Id="rId50" Type="http://schemas.openxmlformats.org/officeDocument/2006/relationships/slideLayout" Target="../slideLayouts/slideLayout249.xml"/><Relationship Id="rId55" Type="http://schemas.openxmlformats.org/officeDocument/2006/relationships/slideLayout" Target="../slideLayouts/slideLayout254.xml"/><Relationship Id="rId7" Type="http://schemas.openxmlformats.org/officeDocument/2006/relationships/slideLayout" Target="../slideLayouts/slideLayout206.xml"/><Relationship Id="rId2" Type="http://schemas.openxmlformats.org/officeDocument/2006/relationships/slideLayout" Target="../slideLayouts/slideLayout201.xml"/><Relationship Id="rId16" Type="http://schemas.openxmlformats.org/officeDocument/2006/relationships/slideLayout" Target="../slideLayouts/slideLayout215.xml"/><Relationship Id="rId29" Type="http://schemas.openxmlformats.org/officeDocument/2006/relationships/slideLayout" Target="../slideLayouts/slideLayout228.xml"/><Relationship Id="rId11" Type="http://schemas.openxmlformats.org/officeDocument/2006/relationships/slideLayout" Target="../slideLayouts/slideLayout210.xml"/><Relationship Id="rId24" Type="http://schemas.openxmlformats.org/officeDocument/2006/relationships/slideLayout" Target="../slideLayouts/slideLayout223.xml"/><Relationship Id="rId32" Type="http://schemas.openxmlformats.org/officeDocument/2006/relationships/slideLayout" Target="../slideLayouts/slideLayout231.xml"/><Relationship Id="rId37" Type="http://schemas.openxmlformats.org/officeDocument/2006/relationships/slideLayout" Target="../slideLayouts/slideLayout236.xml"/><Relationship Id="rId40" Type="http://schemas.openxmlformats.org/officeDocument/2006/relationships/slideLayout" Target="../slideLayouts/slideLayout239.xml"/><Relationship Id="rId45" Type="http://schemas.openxmlformats.org/officeDocument/2006/relationships/slideLayout" Target="../slideLayouts/slideLayout244.xml"/><Relationship Id="rId53" Type="http://schemas.openxmlformats.org/officeDocument/2006/relationships/slideLayout" Target="../slideLayouts/slideLayout252.xml"/><Relationship Id="rId58" Type="http://schemas.openxmlformats.org/officeDocument/2006/relationships/slideLayout" Target="../slideLayouts/slideLayout257.xml"/><Relationship Id="rId5" Type="http://schemas.openxmlformats.org/officeDocument/2006/relationships/slideLayout" Target="../slideLayouts/slideLayout204.xml"/><Relationship Id="rId61" Type="http://schemas.openxmlformats.org/officeDocument/2006/relationships/theme" Target="../theme/theme6.xml"/><Relationship Id="rId19" Type="http://schemas.openxmlformats.org/officeDocument/2006/relationships/slideLayout" Target="../slideLayouts/slideLayout218.xml"/><Relationship Id="rId14" Type="http://schemas.openxmlformats.org/officeDocument/2006/relationships/slideLayout" Target="../slideLayouts/slideLayout213.xml"/><Relationship Id="rId22" Type="http://schemas.openxmlformats.org/officeDocument/2006/relationships/slideLayout" Target="../slideLayouts/slideLayout221.xml"/><Relationship Id="rId27" Type="http://schemas.openxmlformats.org/officeDocument/2006/relationships/slideLayout" Target="../slideLayouts/slideLayout226.xml"/><Relationship Id="rId30" Type="http://schemas.openxmlformats.org/officeDocument/2006/relationships/slideLayout" Target="../slideLayouts/slideLayout229.xml"/><Relationship Id="rId35" Type="http://schemas.openxmlformats.org/officeDocument/2006/relationships/slideLayout" Target="../slideLayouts/slideLayout234.xml"/><Relationship Id="rId43" Type="http://schemas.openxmlformats.org/officeDocument/2006/relationships/slideLayout" Target="../slideLayouts/slideLayout242.xml"/><Relationship Id="rId48" Type="http://schemas.openxmlformats.org/officeDocument/2006/relationships/slideLayout" Target="../slideLayouts/slideLayout247.xml"/><Relationship Id="rId56" Type="http://schemas.openxmlformats.org/officeDocument/2006/relationships/slideLayout" Target="../slideLayouts/slideLayout255.xml"/><Relationship Id="rId8" Type="http://schemas.openxmlformats.org/officeDocument/2006/relationships/slideLayout" Target="../slideLayouts/slideLayout207.xml"/><Relationship Id="rId51" Type="http://schemas.openxmlformats.org/officeDocument/2006/relationships/slideLayout" Target="../slideLayouts/slideLayout250.xml"/><Relationship Id="rId3" Type="http://schemas.openxmlformats.org/officeDocument/2006/relationships/slideLayout" Target="../slideLayouts/slideLayout202.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5" Type="http://schemas.openxmlformats.org/officeDocument/2006/relationships/slideLayout" Target="../slideLayouts/slideLayout224.xml"/><Relationship Id="rId33" Type="http://schemas.openxmlformats.org/officeDocument/2006/relationships/slideLayout" Target="../slideLayouts/slideLayout232.xml"/><Relationship Id="rId38" Type="http://schemas.openxmlformats.org/officeDocument/2006/relationships/slideLayout" Target="../slideLayouts/slideLayout237.xml"/><Relationship Id="rId46" Type="http://schemas.openxmlformats.org/officeDocument/2006/relationships/slideLayout" Target="../slideLayouts/slideLayout245.xml"/><Relationship Id="rId59" Type="http://schemas.openxmlformats.org/officeDocument/2006/relationships/slideLayout" Target="../slideLayouts/slideLayout258.xml"/><Relationship Id="rId20" Type="http://schemas.openxmlformats.org/officeDocument/2006/relationships/slideLayout" Target="../slideLayouts/slideLayout219.xml"/><Relationship Id="rId41" Type="http://schemas.openxmlformats.org/officeDocument/2006/relationships/slideLayout" Target="../slideLayouts/slideLayout240.xml"/><Relationship Id="rId54" Type="http://schemas.openxmlformats.org/officeDocument/2006/relationships/slideLayout" Target="../slideLayouts/slideLayout253.xml"/><Relationship Id="rId62" Type="http://schemas.openxmlformats.org/officeDocument/2006/relationships/image" Target="../media/image17.png"/><Relationship Id="rId1" Type="http://schemas.openxmlformats.org/officeDocument/2006/relationships/slideLayout" Target="../slideLayouts/slideLayout200.xml"/><Relationship Id="rId6" Type="http://schemas.openxmlformats.org/officeDocument/2006/relationships/slideLayout" Target="../slideLayouts/slideLayout205.xml"/><Relationship Id="rId15" Type="http://schemas.openxmlformats.org/officeDocument/2006/relationships/slideLayout" Target="../slideLayouts/slideLayout214.xml"/><Relationship Id="rId23" Type="http://schemas.openxmlformats.org/officeDocument/2006/relationships/slideLayout" Target="../slideLayouts/slideLayout222.xml"/><Relationship Id="rId28" Type="http://schemas.openxmlformats.org/officeDocument/2006/relationships/slideLayout" Target="../slideLayouts/slideLayout227.xml"/><Relationship Id="rId36" Type="http://schemas.openxmlformats.org/officeDocument/2006/relationships/slideLayout" Target="../slideLayouts/slideLayout235.xml"/><Relationship Id="rId49" Type="http://schemas.openxmlformats.org/officeDocument/2006/relationships/slideLayout" Target="../slideLayouts/slideLayout248.xml"/><Relationship Id="rId57" Type="http://schemas.openxmlformats.org/officeDocument/2006/relationships/slideLayout" Target="../slideLayouts/slideLayout256.xml"/><Relationship Id="rId10" Type="http://schemas.openxmlformats.org/officeDocument/2006/relationships/slideLayout" Target="../slideLayouts/slideLayout209.xml"/><Relationship Id="rId31" Type="http://schemas.openxmlformats.org/officeDocument/2006/relationships/slideLayout" Target="../slideLayouts/slideLayout230.xml"/><Relationship Id="rId44" Type="http://schemas.openxmlformats.org/officeDocument/2006/relationships/slideLayout" Target="../slideLayouts/slideLayout243.xml"/><Relationship Id="rId52" Type="http://schemas.openxmlformats.org/officeDocument/2006/relationships/slideLayout" Target="../slideLayouts/slideLayout251.xml"/><Relationship Id="rId60" Type="http://schemas.openxmlformats.org/officeDocument/2006/relationships/slideLayout" Target="../slideLayouts/slideLayout259.xml"/><Relationship Id="rId4" Type="http://schemas.openxmlformats.org/officeDocument/2006/relationships/slideLayout" Target="../slideLayouts/slideLayout203.xml"/><Relationship Id="rId9" Type="http://schemas.openxmlformats.org/officeDocument/2006/relationships/slideLayout" Target="../slideLayouts/slideLayout20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9" Type="http://schemas.openxmlformats.org/officeDocument/2006/relationships/theme" Target="../theme/theme7.xml"/><Relationship Id="rId21" Type="http://schemas.openxmlformats.org/officeDocument/2006/relationships/slideLayout" Target="../slideLayouts/slideLayout280.xml"/><Relationship Id="rId34" Type="http://schemas.openxmlformats.org/officeDocument/2006/relationships/slideLayout" Target="../slideLayouts/slideLayout293.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33" Type="http://schemas.openxmlformats.org/officeDocument/2006/relationships/slideLayout" Target="../slideLayouts/slideLayout292.xml"/><Relationship Id="rId38" Type="http://schemas.openxmlformats.org/officeDocument/2006/relationships/slideLayout" Target="../slideLayouts/slideLayout297.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29" Type="http://schemas.openxmlformats.org/officeDocument/2006/relationships/slideLayout" Target="../slideLayouts/slideLayout288.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32" Type="http://schemas.openxmlformats.org/officeDocument/2006/relationships/slideLayout" Target="../slideLayouts/slideLayout291.xml"/><Relationship Id="rId37" Type="http://schemas.openxmlformats.org/officeDocument/2006/relationships/slideLayout" Target="../slideLayouts/slideLayout296.xml"/><Relationship Id="rId40" Type="http://schemas.openxmlformats.org/officeDocument/2006/relationships/image" Target="../media/image34.png"/><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28" Type="http://schemas.openxmlformats.org/officeDocument/2006/relationships/slideLayout" Target="../slideLayouts/slideLayout287.xml"/><Relationship Id="rId36" Type="http://schemas.openxmlformats.org/officeDocument/2006/relationships/slideLayout" Target="../slideLayouts/slideLayout295.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31" Type="http://schemas.openxmlformats.org/officeDocument/2006/relationships/slideLayout" Target="../slideLayouts/slideLayout290.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slideLayout" Target="../slideLayouts/slideLayout286.xml"/><Relationship Id="rId30" Type="http://schemas.openxmlformats.org/officeDocument/2006/relationships/slideLayout" Target="../slideLayouts/slideLayout289.xml"/><Relationship Id="rId35" Type="http://schemas.openxmlformats.org/officeDocument/2006/relationships/slideLayout" Target="../slideLayouts/slideLayout294.xml"/><Relationship Id="rId8" Type="http://schemas.openxmlformats.org/officeDocument/2006/relationships/slideLayout" Target="../slideLayouts/slideLayout267.xml"/><Relationship Id="rId3" Type="http://schemas.openxmlformats.org/officeDocument/2006/relationships/slideLayout" Target="../slideLayouts/slideLayout2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81" tIns="89614" rIns="143381" bIns="89614"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8"/>
            <a:ext cx="11653521" cy="2075394"/>
          </a:xfrm>
          <a:prstGeom prst="rect">
            <a:avLst/>
          </a:prstGeom>
        </p:spPr>
        <p:txBody>
          <a:bodyPr vert="horz" wrap="square" lIns="143381" tIns="89614" rIns="143381" bIns="8961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34057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 id="2147483864" r:id="rId31"/>
    <p:sldLayoutId id="2147483865" r:id="rId32"/>
    <p:sldLayoutId id="2147483866" r:id="rId33"/>
    <p:sldLayoutId id="2147483867" r:id="rId34"/>
    <p:sldLayoutId id="2147483868" r:id="rId35"/>
    <p:sldLayoutId id="2147483869" r:id="rId36"/>
    <p:sldLayoutId id="2147483870" r:id="rId37"/>
    <p:sldLayoutId id="2147483871" r:id="rId38"/>
    <p:sldLayoutId id="2147483872" r:id="rId39"/>
    <p:sldLayoutId id="2147483873" r:id="rId40"/>
    <p:sldLayoutId id="2147483874" r:id="rId41"/>
    <p:sldLayoutId id="2147483875" r:id="rId42"/>
    <p:sldLayoutId id="2147483876" r:id="rId43"/>
    <p:sldLayoutId id="2147483877" r:id="rId44"/>
    <p:sldLayoutId id="2147483878" r:id="rId45"/>
    <p:sldLayoutId id="2147483879" r:id="rId46"/>
    <p:sldLayoutId id="2147483880" r:id="rId47"/>
    <p:sldLayoutId id="2147483881" r:id="rId48"/>
    <p:sldLayoutId id="2147483882" r:id="rId49"/>
    <p:sldLayoutId id="2147483883" r:id="rId50"/>
    <p:sldLayoutId id="2147483884" r:id="rId51"/>
  </p:sldLayoutIdLst>
  <p:transition>
    <p:fade/>
  </p:transition>
  <p:timing>
    <p:tnLst>
      <p:par>
        <p:cTn id="1" dur="indefinite" restart="never" nodeType="tmRoot"/>
      </p:par>
    </p:tnLst>
  </p:timing>
  <p:txStyles>
    <p:titleStyle>
      <a:lvl1pPr algn="l" defTabSz="914109"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9" rtl="0" eaLnBrk="1" latinLnBrk="0" hangingPunct="1">
        <a:defRPr sz="1800" kern="1200">
          <a:solidFill>
            <a:schemeClr val="tx1"/>
          </a:solidFill>
          <a:latin typeface="+mn-lt"/>
          <a:ea typeface="+mn-ea"/>
          <a:cs typeface="+mn-cs"/>
        </a:defRPr>
      </a:lvl1pPr>
      <a:lvl2pPr marL="457054" algn="l" defTabSz="914109" rtl="0" eaLnBrk="1" latinLnBrk="0" hangingPunct="1">
        <a:defRPr sz="1800" kern="1200">
          <a:solidFill>
            <a:schemeClr val="tx1"/>
          </a:solidFill>
          <a:latin typeface="+mn-lt"/>
          <a:ea typeface="+mn-ea"/>
          <a:cs typeface="+mn-cs"/>
        </a:defRPr>
      </a:lvl2pPr>
      <a:lvl3pPr marL="914109" algn="l" defTabSz="914109" rtl="0" eaLnBrk="1" latinLnBrk="0" hangingPunct="1">
        <a:defRPr sz="1800" kern="1200">
          <a:solidFill>
            <a:schemeClr val="tx1"/>
          </a:solidFill>
          <a:latin typeface="+mn-lt"/>
          <a:ea typeface="+mn-ea"/>
          <a:cs typeface="+mn-cs"/>
        </a:defRPr>
      </a:lvl3pPr>
      <a:lvl4pPr marL="1371163" algn="l" defTabSz="914109" rtl="0" eaLnBrk="1" latinLnBrk="0" hangingPunct="1">
        <a:defRPr sz="1800" kern="1200">
          <a:solidFill>
            <a:schemeClr val="tx1"/>
          </a:solidFill>
          <a:latin typeface="+mn-lt"/>
          <a:ea typeface="+mn-ea"/>
          <a:cs typeface="+mn-cs"/>
        </a:defRPr>
      </a:lvl4pPr>
      <a:lvl5pPr marL="1828218" algn="l" defTabSz="914109" rtl="0" eaLnBrk="1" latinLnBrk="0" hangingPunct="1">
        <a:defRPr sz="1800" kern="1200">
          <a:solidFill>
            <a:schemeClr val="tx1"/>
          </a:solidFill>
          <a:latin typeface="+mn-lt"/>
          <a:ea typeface="+mn-ea"/>
          <a:cs typeface="+mn-cs"/>
        </a:defRPr>
      </a:lvl5pPr>
      <a:lvl6pPr marL="2285273" algn="l" defTabSz="914109" rtl="0" eaLnBrk="1" latinLnBrk="0" hangingPunct="1">
        <a:defRPr sz="1800" kern="1200">
          <a:solidFill>
            <a:schemeClr val="tx1"/>
          </a:solidFill>
          <a:latin typeface="+mn-lt"/>
          <a:ea typeface="+mn-ea"/>
          <a:cs typeface="+mn-cs"/>
        </a:defRPr>
      </a:lvl6pPr>
      <a:lvl7pPr marL="2742327" algn="l" defTabSz="914109" rtl="0" eaLnBrk="1" latinLnBrk="0" hangingPunct="1">
        <a:defRPr sz="1800" kern="1200">
          <a:solidFill>
            <a:schemeClr val="tx1"/>
          </a:solidFill>
          <a:latin typeface="+mn-lt"/>
          <a:ea typeface="+mn-ea"/>
          <a:cs typeface="+mn-cs"/>
        </a:defRPr>
      </a:lvl7pPr>
      <a:lvl8pPr marL="3199383" algn="l" defTabSz="914109" rtl="0" eaLnBrk="1" latinLnBrk="0" hangingPunct="1">
        <a:defRPr sz="1800" kern="1200">
          <a:solidFill>
            <a:schemeClr val="tx1"/>
          </a:solidFill>
          <a:latin typeface="+mn-lt"/>
          <a:ea typeface="+mn-ea"/>
          <a:cs typeface="+mn-cs"/>
        </a:defRPr>
      </a:lvl8pPr>
      <a:lvl9pPr marL="3656439" algn="l" defTabSz="9141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a:gradFill>
                  <a:gsLst>
                    <a:gs pos="2239">
                      <a:srgbClr val="505050"/>
                    </a:gs>
                    <a:gs pos="11940">
                      <a:srgbClr val="505050"/>
                    </a:gs>
                  </a:gsLst>
                  <a:lin ang="5400000" scaled="0"/>
                </a:gradFill>
              </a:rPr>
              <a:pPr defTabSz="914192"/>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93820366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Lst>
  <p:transition>
    <p:fade/>
  </p:transition>
  <p:timing>
    <p:tnLst>
      <p:par>
        <p:cTn id="1" dur="indefinite" restart="never" nodeType="tmRoot"/>
      </p:par>
    </p:tnLst>
  </p:timing>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39">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3">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guide id="23">
          <p15:clr>
            <a:srgbClr val="F26B43"/>
          </p15:clr>
        </p15:guide>
        <p15:guide id="24" pos="7834">
          <p15:clr>
            <a:srgbClr val="F26B43"/>
          </p15:clr>
        </p15:guide>
        <p15:guide id="25" orient="horz" pos="4406">
          <p15:clr>
            <a:srgbClr val="F26B43"/>
          </p15:clr>
        </p15:guide>
        <p15:guide id="26" orient="horz">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5586385"/>
      </p:ext>
    </p:extLst>
  </p:cSld>
  <p:clrMap bg1="dk1" tx1="lt1" bg2="dk2" tx2="lt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50" r:id="rId29"/>
    <p:sldLayoutId id="2147483662" r:id="rId30"/>
    <p:sldLayoutId id="2147483663" r:id="rId31"/>
    <p:sldLayoutId id="2147483664" r:id="rId32"/>
    <p:sldLayoutId id="2147483665" r:id="rId33"/>
    <p:sldLayoutId id="2147483666" r:id="rId34"/>
    <p:sldLayoutId id="2147483667" r:id="rId35"/>
    <p:sldLayoutId id="2147483668" r:id="rId36"/>
    <p:sldLayoutId id="2147483669" r:id="rId37"/>
    <p:sldLayoutId id="2147483670" r:id="rId38"/>
    <p:sldLayoutId id="2147483671" r:id="rId39"/>
    <p:sldLayoutId id="2147483672" r:id="rId40"/>
    <p:sldLayoutId id="2147483673" r:id="rId41"/>
    <p:sldLayoutId id="2147483674" r:id="rId42"/>
    <p:sldLayoutId id="2147483675" r:id="rId43"/>
    <p:sldLayoutId id="2147483676" r:id="rId44"/>
    <p:sldLayoutId id="2147483677" r:id="rId45"/>
    <p:sldLayoutId id="2147483678" r:id="rId46"/>
    <p:sldLayoutId id="2147483679" r:id="rId47"/>
    <p:sldLayoutId id="2147483680" r:id="rId48"/>
    <p:sldLayoutId id="2147483682" r:id="rId49"/>
    <p:sldLayoutId id="2147483685" r:id="rId50"/>
    <p:sldLayoutId id="2147483686" r:id="rId51"/>
    <p:sldLayoutId id="2147483687" r:id="rId52"/>
    <p:sldLayoutId id="2147483688" r:id="rId53"/>
    <p:sldLayoutId id="2147483689" r:id="rId54"/>
    <p:sldLayoutId id="2147483694" r:id="rId55"/>
    <p:sldLayoutId id="2147483695" r:id="rId56"/>
    <p:sldLayoutId id="2147483697" r:id="rId57"/>
    <p:sldLayoutId id="2147483831" r:id="rId58"/>
    <p:sldLayoutId id="2147483722" r:id="rId59"/>
    <p:sldLayoutId id="2147483832" r:id="rId60"/>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76035883"/>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5" r:id="rId21"/>
    <p:sldLayoutId id="2147483976" r:id="rId22"/>
    <p:sldLayoutId id="2147483977" r:id="rId23"/>
    <p:sldLayoutId id="2147483978" r:id="rId24"/>
    <p:sldLayoutId id="2147483979" r:id="rId25"/>
    <p:sldLayoutId id="2147483980" r:id="rId26"/>
    <p:sldLayoutId id="2147483981" r:id="rId27"/>
    <p:sldLayoutId id="2147483982" r:id="rId28"/>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306561"/>
            <a:ext cx="11655840" cy="88106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204636"/>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89714"/>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89714"/>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lang="en-US" smtClean="0">
                <a:gradFill>
                  <a:gsLst>
                    <a:gs pos="2239">
                      <a:srgbClr val="505050"/>
                    </a:gs>
                    <a:gs pos="11940">
                      <a:srgbClr val="505050"/>
                    </a:gs>
                  </a:gsLst>
                  <a:lin ang="5400000" scaled="0"/>
                </a:gradFill>
              </a:rPr>
              <a:pPr defTabSz="914192"/>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979381678"/>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 id="2147484000" r:id="rId17"/>
    <p:sldLayoutId id="2147484001" r:id="rId18"/>
    <p:sldLayoutId id="2147484002" r:id="rId19"/>
    <p:sldLayoutId id="2147484003" r:id="rId20"/>
    <p:sldLayoutId id="2147484004" r:id="rId21"/>
    <p:sldLayoutId id="2147484005" r:id="rId22"/>
    <p:sldLayoutId id="2147484006" r:id="rId23"/>
    <p:sldLayoutId id="2147484007" r:id="rId24"/>
    <p:sldLayoutId id="2147484008" r:id="rId25"/>
    <p:sldLayoutId id="2147484009" r:id="rId26"/>
  </p:sldLayoutIdLst>
  <p:transition>
    <p:fade/>
  </p:transition>
  <p:timing>
    <p:tnLst>
      <p:par>
        <p:cTn id="1" dur="indefinite" restart="never" nodeType="tmRoot"/>
      </p:par>
    </p:tnLst>
  </p:timing>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2"/>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10534963"/>
      </p:ext>
    </p:extLst>
  </p:cSld>
  <p:clrMap bg1="dk1" tx1="lt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 id="2147484035" r:id="rId25"/>
    <p:sldLayoutId id="2147484036" r:id="rId26"/>
    <p:sldLayoutId id="2147484038" r:id="rId27"/>
    <p:sldLayoutId id="2147484039" r:id="rId28"/>
    <p:sldLayoutId id="2147484040" r:id="rId29"/>
    <p:sldLayoutId id="2147484041" r:id="rId30"/>
    <p:sldLayoutId id="2147484042" r:id="rId31"/>
    <p:sldLayoutId id="2147484043" r:id="rId32"/>
    <p:sldLayoutId id="2147484044" r:id="rId33"/>
    <p:sldLayoutId id="2147484045" r:id="rId34"/>
    <p:sldLayoutId id="2147484046" r:id="rId35"/>
    <p:sldLayoutId id="2147484047" r:id="rId36"/>
    <p:sldLayoutId id="2147484048" r:id="rId37"/>
    <p:sldLayoutId id="2147484049" r:id="rId38"/>
    <p:sldLayoutId id="2147484050" r:id="rId39"/>
    <p:sldLayoutId id="2147484051" r:id="rId40"/>
    <p:sldLayoutId id="2147484052" r:id="rId41"/>
    <p:sldLayoutId id="2147484053" r:id="rId42"/>
    <p:sldLayoutId id="2147484054" r:id="rId43"/>
    <p:sldLayoutId id="2147484055" r:id="rId44"/>
    <p:sldLayoutId id="2147484056" r:id="rId45"/>
    <p:sldLayoutId id="2147484057" r:id="rId46"/>
    <p:sldLayoutId id="2147484058" r:id="rId47"/>
    <p:sldLayoutId id="2147484059" r:id="rId48"/>
    <p:sldLayoutId id="2147484060" r:id="rId49"/>
    <p:sldLayoutId id="2147484061" r:id="rId50"/>
    <p:sldLayoutId id="2147484062" r:id="rId51"/>
    <p:sldLayoutId id="2147484063" r:id="rId52"/>
    <p:sldLayoutId id="2147484064" r:id="rId53"/>
    <p:sldLayoutId id="2147484065" r:id="rId54"/>
    <p:sldLayoutId id="2147484066" r:id="rId55"/>
    <p:sldLayoutId id="2147484067" r:id="rId56"/>
    <p:sldLayoutId id="2147484068" r:id="rId57"/>
    <p:sldLayoutId id="2147484069" r:id="rId58"/>
    <p:sldLayoutId id="2147484070" r:id="rId59"/>
    <p:sldLayoutId id="2147484071" r:id="rId60"/>
  </p:sldLayoutIdLst>
  <p:transition>
    <p:fade/>
  </p:transition>
  <p:timing>
    <p:tnLst>
      <p:par>
        <p:cTn id="1" dur="indefinite" restart="never" nodeType="tmRoot"/>
      </p:par>
    </p:tnLst>
  </p:timing>
  <p:txStyles>
    <p:titleStyle>
      <a:lvl1pPr algn="l" defTabSz="91411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36" marR="0" indent="-236483"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24"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60"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95"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824"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85"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94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00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17" rtl="0" eaLnBrk="1" latinLnBrk="0" hangingPunct="1">
        <a:defRPr sz="1765" kern="1200">
          <a:solidFill>
            <a:schemeClr val="tx1"/>
          </a:solidFill>
          <a:latin typeface="+mn-lt"/>
          <a:ea typeface="+mn-ea"/>
          <a:cs typeface="+mn-cs"/>
        </a:defRPr>
      </a:lvl1pPr>
      <a:lvl2pPr marL="457059" algn="l" defTabSz="914117" rtl="0" eaLnBrk="1" latinLnBrk="0" hangingPunct="1">
        <a:defRPr sz="1765" kern="1200">
          <a:solidFill>
            <a:schemeClr val="tx1"/>
          </a:solidFill>
          <a:latin typeface="+mn-lt"/>
          <a:ea typeface="+mn-ea"/>
          <a:cs typeface="+mn-cs"/>
        </a:defRPr>
      </a:lvl2pPr>
      <a:lvl3pPr marL="914117" algn="l" defTabSz="914117" rtl="0" eaLnBrk="1" latinLnBrk="0" hangingPunct="1">
        <a:defRPr sz="1765" kern="1200">
          <a:solidFill>
            <a:schemeClr val="tx1"/>
          </a:solidFill>
          <a:latin typeface="+mn-lt"/>
          <a:ea typeface="+mn-ea"/>
          <a:cs typeface="+mn-cs"/>
        </a:defRPr>
      </a:lvl3pPr>
      <a:lvl4pPr marL="1371178" algn="l" defTabSz="914117" rtl="0" eaLnBrk="1" latinLnBrk="0" hangingPunct="1">
        <a:defRPr sz="1765" kern="1200">
          <a:solidFill>
            <a:schemeClr val="tx1"/>
          </a:solidFill>
          <a:latin typeface="+mn-lt"/>
          <a:ea typeface="+mn-ea"/>
          <a:cs typeface="+mn-cs"/>
        </a:defRPr>
      </a:lvl4pPr>
      <a:lvl5pPr marL="1828236" algn="l" defTabSz="914117" rtl="0" eaLnBrk="1" latinLnBrk="0" hangingPunct="1">
        <a:defRPr sz="1765" kern="1200">
          <a:solidFill>
            <a:schemeClr val="tx1"/>
          </a:solidFill>
          <a:latin typeface="+mn-lt"/>
          <a:ea typeface="+mn-ea"/>
          <a:cs typeface="+mn-cs"/>
        </a:defRPr>
      </a:lvl5pPr>
      <a:lvl6pPr marL="2285297" algn="l" defTabSz="914117" rtl="0" eaLnBrk="1" latinLnBrk="0" hangingPunct="1">
        <a:defRPr sz="1765" kern="1200">
          <a:solidFill>
            <a:schemeClr val="tx1"/>
          </a:solidFill>
          <a:latin typeface="+mn-lt"/>
          <a:ea typeface="+mn-ea"/>
          <a:cs typeface="+mn-cs"/>
        </a:defRPr>
      </a:lvl6pPr>
      <a:lvl7pPr marL="2742354" algn="l" defTabSz="914117" rtl="0" eaLnBrk="1" latinLnBrk="0" hangingPunct="1">
        <a:defRPr sz="1765" kern="1200">
          <a:solidFill>
            <a:schemeClr val="tx1"/>
          </a:solidFill>
          <a:latin typeface="+mn-lt"/>
          <a:ea typeface="+mn-ea"/>
          <a:cs typeface="+mn-cs"/>
        </a:defRPr>
      </a:lvl7pPr>
      <a:lvl8pPr marL="3199415" algn="l" defTabSz="914117" rtl="0" eaLnBrk="1" latinLnBrk="0" hangingPunct="1">
        <a:defRPr sz="1765" kern="1200">
          <a:solidFill>
            <a:schemeClr val="tx1"/>
          </a:solidFill>
          <a:latin typeface="+mn-lt"/>
          <a:ea typeface="+mn-ea"/>
          <a:cs typeface="+mn-cs"/>
        </a:defRPr>
      </a:lvl8pPr>
      <a:lvl9pPr marL="3656474" algn="l" defTabSz="91411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3" y="1189179"/>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541148786"/>
      </p:ext>
    </p:extLst>
  </p:cSld>
  <p:clrMap bg1="dk1" tx1="lt1" bg2="dk2"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 id="2147484090" r:id="rId18"/>
    <p:sldLayoutId id="2147484091" r:id="rId19"/>
    <p:sldLayoutId id="2147484092" r:id="rId20"/>
    <p:sldLayoutId id="2147484093" r:id="rId21"/>
    <p:sldLayoutId id="2147484094" r:id="rId22"/>
    <p:sldLayoutId id="2147484095" r:id="rId23"/>
    <p:sldLayoutId id="2147484096" r:id="rId24"/>
    <p:sldLayoutId id="2147484097" r:id="rId25"/>
    <p:sldLayoutId id="2147484098" r:id="rId26"/>
    <p:sldLayoutId id="2147484099" r:id="rId27"/>
    <p:sldLayoutId id="2147484100" r:id="rId28"/>
    <p:sldLayoutId id="2147484101" r:id="rId29"/>
    <p:sldLayoutId id="2147484102" r:id="rId30"/>
    <p:sldLayoutId id="2147484103" r:id="rId31"/>
    <p:sldLayoutId id="2147484104" r:id="rId32"/>
    <p:sldLayoutId id="2147484105" r:id="rId33"/>
    <p:sldLayoutId id="2147484106" r:id="rId34"/>
    <p:sldLayoutId id="2147484107" r:id="rId35"/>
    <p:sldLayoutId id="2147484108" r:id="rId36"/>
    <p:sldLayoutId id="2147484109" r:id="rId37"/>
    <p:sldLayoutId id="2147484110" r:id="rId38"/>
  </p:sldLayoutIdLst>
  <p:transition>
    <p:fade/>
  </p:transition>
  <p:timing>
    <p:tnLst>
      <p:par>
        <p:cTn id="1" dur="indefinite" restart="never" nodeType="tmRoot"/>
      </p:par>
    </p:tnLst>
  </p:timing>
  <p:txStyles>
    <p:titleStyle>
      <a:lvl1pPr algn="l" defTabSz="913942"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9" marR="0" indent="-335989"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26" marR="0" indent="-236438"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3973"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7966"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1959"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341"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31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8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257"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42" rtl="0" eaLnBrk="1" latinLnBrk="0" hangingPunct="1">
        <a:defRPr sz="1765" kern="1200">
          <a:solidFill>
            <a:schemeClr val="tx1"/>
          </a:solidFill>
          <a:latin typeface="+mn-lt"/>
          <a:ea typeface="+mn-ea"/>
          <a:cs typeface="+mn-cs"/>
        </a:defRPr>
      </a:lvl1pPr>
      <a:lvl2pPr marL="456971" algn="l" defTabSz="913942" rtl="0" eaLnBrk="1" latinLnBrk="0" hangingPunct="1">
        <a:defRPr sz="1765" kern="1200">
          <a:solidFill>
            <a:schemeClr val="tx1"/>
          </a:solidFill>
          <a:latin typeface="+mn-lt"/>
          <a:ea typeface="+mn-ea"/>
          <a:cs typeface="+mn-cs"/>
        </a:defRPr>
      </a:lvl2pPr>
      <a:lvl3pPr marL="913942" algn="l" defTabSz="913942" rtl="0" eaLnBrk="1" latinLnBrk="0" hangingPunct="1">
        <a:defRPr sz="1765" kern="1200">
          <a:solidFill>
            <a:schemeClr val="tx1"/>
          </a:solidFill>
          <a:latin typeface="+mn-lt"/>
          <a:ea typeface="+mn-ea"/>
          <a:cs typeface="+mn-cs"/>
        </a:defRPr>
      </a:lvl3pPr>
      <a:lvl4pPr marL="1370914" algn="l" defTabSz="913942" rtl="0" eaLnBrk="1" latinLnBrk="0" hangingPunct="1">
        <a:defRPr sz="1765" kern="1200">
          <a:solidFill>
            <a:schemeClr val="tx1"/>
          </a:solidFill>
          <a:latin typeface="+mn-lt"/>
          <a:ea typeface="+mn-ea"/>
          <a:cs typeface="+mn-cs"/>
        </a:defRPr>
      </a:lvl4pPr>
      <a:lvl5pPr marL="1827885" algn="l" defTabSz="913942" rtl="0" eaLnBrk="1" latinLnBrk="0" hangingPunct="1">
        <a:defRPr sz="1765" kern="1200">
          <a:solidFill>
            <a:schemeClr val="tx1"/>
          </a:solidFill>
          <a:latin typeface="+mn-lt"/>
          <a:ea typeface="+mn-ea"/>
          <a:cs typeface="+mn-cs"/>
        </a:defRPr>
      </a:lvl5pPr>
      <a:lvl6pPr marL="2284858" algn="l" defTabSz="913942" rtl="0" eaLnBrk="1" latinLnBrk="0" hangingPunct="1">
        <a:defRPr sz="1765" kern="1200">
          <a:solidFill>
            <a:schemeClr val="tx1"/>
          </a:solidFill>
          <a:latin typeface="+mn-lt"/>
          <a:ea typeface="+mn-ea"/>
          <a:cs typeface="+mn-cs"/>
        </a:defRPr>
      </a:lvl6pPr>
      <a:lvl7pPr marL="2741828" algn="l" defTabSz="913942" rtl="0" eaLnBrk="1" latinLnBrk="0" hangingPunct="1">
        <a:defRPr sz="1765" kern="1200">
          <a:solidFill>
            <a:schemeClr val="tx1"/>
          </a:solidFill>
          <a:latin typeface="+mn-lt"/>
          <a:ea typeface="+mn-ea"/>
          <a:cs typeface="+mn-cs"/>
        </a:defRPr>
      </a:lvl7pPr>
      <a:lvl8pPr marL="3198800" algn="l" defTabSz="913942" rtl="0" eaLnBrk="1" latinLnBrk="0" hangingPunct="1">
        <a:defRPr sz="1765" kern="1200">
          <a:solidFill>
            <a:schemeClr val="tx1"/>
          </a:solidFill>
          <a:latin typeface="+mn-lt"/>
          <a:ea typeface="+mn-ea"/>
          <a:cs typeface="+mn-cs"/>
        </a:defRPr>
      </a:lvl8pPr>
      <a:lvl9pPr marL="3655772" algn="l" defTabSz="91394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14.xml"/><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88.xml"/></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88.xml"/><Relationship Id="rId5" Type="http://schemas.openxmlformats.org/officeDocument/2006/relationships/image" Target="../media/image57.emf"/><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1.xml"/><Relationship Id="rId1" Type="http://schemas.openxmlformats.org/officeDocument/2006/relationships/slideLayout" Target="../slideLayouts/slideLayout91.xml"/></Relationships>
</file>

<file path=ppt/slides/_rels/slide1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2.xml"/><Relationship Id="rId1" Type="http://schemas.openxmlformats.org/officeDocument/2006/relationships/slideLayout" Target="../slideLayouts/slideLayout91.xml"/><Relationship Id="rId4" Type="http://schemas.openxmlformats.org/officeDocument/2006/relationships/image" Target="../media/image60.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8.xml"/></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91.xml"/></Relationships>
</file>

<file path=ppt/slides/_rels/slide1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5.xml"/><Relationship Id="rId1" Type="http://schemas.openxmlformats.org/officeDocument/2006/relationships/slideLayout" Target="../slideLayouts/slideLayout91.xml"/></Relationships>
</file>

<file path=ppt/slides/_rels/slide1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6.xml"/><Relationship Id="rId1" Type="http://schemas.openxmlformats.org/officeDocument/2006/relationships/slideLayout" Target="../slideLayouts/slideLayout91.xml"/></Relationships>
</file>

<file path=ppt/slides/_rels/slide1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7.xml"/><Relationship Id="rId1" Type="http://schemas.openxmlformats.org/officeDocument/2006/relationships/slideLayout" Target="../slideLayouts/slideLayout9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1.xml"/><Relationship Id="rId1" Type="http://schemas.openxmlformats.org/officeDocument/2006/relationships/customXml" Target="../../customXml/item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8.xml"/></Relationships>
</file>

<file path=ppt/slides/_rels/slide20.xml.rels><?xml version="1.0" encoding="UTF-8" standalone="yes"?>
<Relationships xmlns="http://schemas.openxmlformats.org/package/2006/relationships"><Relationship Id="rId8" Type="http://schemas.openxmlformats.org/officeDocument/2006/relationships/image" Target="../media/image70.bin"/><Relationship Id="rId3" Type="http://schemas.openxmlformats.org/officeDocument/2006/relationships/image" Target="../media/image65.bin"/><Relationship Id="rId7" Type="http://schemas.openxmlformats.org/officeDocument/2006/relationships/image" Target="../media/image69.bin"/><Relationship Id="rId2" Type="http://schemas.openxmlformats.org/officeDocument/2006/relationships/notesSlide" Target="../notesSlides/notesSlide19.xml"/><Relationship Id="rId1" Type="http://schemas.openxmlformats.org/officeDocument/2006/relationships/slideLayout" Target="../slideLayouts/slideLayout88.xml"/><Relationship Id="rId6" Type="http://schemas.openxmlformats.org/officeDocument/2006/relationships/image" Target="../media/image68.bin"/><Relationship Id="rId5" Type="http://schemas.openxmlformats.org/officeDocument/2006/relationships/image" Target="../media/image67.bin"/><Relationship Id="rId4" Type="http://schemas.openxmlformats.org/officeDocument/2006/relationships/image" Target="../media/image66.bin"/><Relationship Id="rId9" Type="http://schemas.openxmlformats.org/officeDocument/2006/relationships/image" Target="../media/image71.bin"/></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88.xml"/></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88.xml"/></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88.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88.xml"/></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88.xml"/></Relationships>
</file>

<file path=ppt/slides/_rels/slide2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25.xml"/><Relationship Id="rId1" Type="http://schemas.openxmlformats.org/officeDocument/2006/relationships/slideLayout" Target="../slideLayouts/slideLayout88.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14.xml"/><Relationship Id="rId1" Type="http://schemas.openxmlformats.org/officeDocument/2006/relationships/customXml" Target="../../customXml/item5.xml"/></Relationships>
</file>

<file path=ppt/slides/_rels/slide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emf"/><Relationship Id="rId2" Type="http://schemas.openxmlformats.org/officeDocument/2006/relationships/notesSlide" Target="../notesSlides/notesSlide3.xml"/><Relationship Id="rId1" Type="http://schemas.openxmlformats.org/officeDocument/2006/relationships/slideLayout" Target="../slideLayouts/slideLayout8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8.xml"/></Relationships>
</file>

<file path=ppt/slides/_rels/slide7.xml.rels><?xml version="1.0" encoding="UTF-8" standalone="yes"?>
<Relationships xmlns="http://schemas.openxmlformats.org/package/2006/relationships"><Relationship Id="rId8" Type="http://schemas.openxmlformats.org/officeDocument/2006/relationships/image" Target="../media/image48.jpg"/><Relationship Id="rId13" Type="http://schemas.openxmlformats.org/officeDocument/2006/relationships/image" Target="../media/image53.jpg"/><Relationship Id="rId3" Type="http://schemas.openxmlformats.org/officeDocument/2006/relationships/image" Target="../media/image43.emf"/><Relationship Id="rId7" Type="http://schemas.openxmlformats.org/officeDocument/2006/relationships/image" Target="../media/image47.png"/><Relationship Id="rId12" Type="http://schemas.openxmlformats.org/officeDocument/2006/relationships/image" Target="../media/image52.gif"/><Relationship Id="rId2" Type="http://schemas.openxmlformats.org/officeDocument/2006/relationships/notesSlide" Target="../notesSlides/notesSlide6.xml"/><Relationship Id="rId1" Type="http://schemas.openxmlformats.org/officeDocument/2006/relationships/slideLayout" Target="../slideLayouts/slideLayout88.xml"/><Relationship Id="rId6" Type="http://schemas.openxmlformats.org/officeDocument/2006/relationships/image" Target="../media/image46.jp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jpg"/><Relationship Id="rId4" Type="http://schemas.openxmlformats.org/officeDocument/2006/relationships/image" Target="../media/image44.png"/><Relationship Id="rId9"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536565" y="528610"/>
            <a:ext cx="1744355" cy="373719"/>
          </a:xfrm>
          <a:prstGeom prst="rect">
            <a:avLst/>
          </a:prstGeom>
        </p:spPr>
      </p:pic>
      <p:sp>
        <p:nvSpPr>
          <p:cNvPr id="10" name="Title 1"/>
          <p:cNvSpPr txBox="1">
            <a:spLocks/>
          </p:cNvSpPr>
          <p:nvPr/>
        </p:nvSpPr>
        <p:spPr>
          <a:xfrm>
            <a:off x="460365" y="2545024"/>
            <a:ext cx="10414112" cy="2872549"/>
          </a:xfrm>
          <a:prstGeom prst="rect">
            <a:avLst/>
          </a:prstGeom>
        </p:spPr>
        <p:txBody>
          <a:bodyPr vert="horz" wrap="square" lIns="0" tIns="91440" rIns="0" bIns="91440" rtlCol="0" anchor="t">
            <a:noAutofit/>
          </a:bodyPr>
          <a:lstStyle>
            <a:lvl1pPr algn="l" defTabSz="914293" rtl="0" eaLnBrk="1" latinLnBrk="0" hangingPunct="1">
              <a:lnSpc>
                <a:spcPct val="90000"/>
              </a:lnSpc>
              <a:spcBef>
                <a:spcPct val="0"/>
              </a:spcBef>
              <a:buNone/>
              <a:defRPr lang="en-US" sz="450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b="1" dirty="0" smtClean="0">
                <a:solidFill>
                  <a:srgbClr val="FFFFFF"/>
                </a:solidFill>
              </a:rPr>
              <a:t>Azure </a:t>
            </a:r>
            <a:r>
              <a:rPr lang="en-US" sz="4800" b="1" dirty="0" smtClean="0">
                <a:solidFill>
                  <a:srgbClr val="FFFFFF"/>
                </a:solidFill>
              </a:rPr>
              <a:t>as a Developer Platform</a:t>
            </a:r>
            <a:endParaRPr lang="en-US" sz="4800" dirty="0" smtClean="0">
              <a:solidFill>
                <a:srgbClr val="FFFFFF"/>
              </a:solidFill>
            </a:endParaRPr>
          </a:p>
          <a:p>
            <a:endParaRPr lang="en-US" sz="4400" dirty="0">
              <a:solidFill>
                <a:srgbClr val="FFFFFF"/>
              </a:solidFill>
            </a:endParaRPr>
          </a:p>
          <a:p>
            <a:r>
              <a:rPr lang="en-US" sz="2800" dirty="0" smtClean="0">
                <a:solidFill>
                  <a:srgbClr val="FFFFFF"/>
                </a:solidFill>
              </a:rPr>
              <a:t>Ryan Irujo</a:t>
            </a:r>
          </a:p>
          <a:p>
            <a:r>
              <a:rPr lang="en-US" sz="2800" dirty="0" smtClean="0">
                <a:solidFill>
                  <a:srgbClr val="FFFFFF"/>
                </a:solidFill>
              </a:rPr>
              <a:t>Senior Technical Consultant</a:t>
            </a:r>
            <a:endParaRPr lang="en-US" sz="3200" dirty="0">
              <a:solidFill>
                <a:srgbClr val="FFFFFF"/>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385" y="4509869"/>
            <a:ext cx="2238713" cy="907704"/>
          </a:xfrm>
          <a:prstGeom prst="rect">
            <a:avLst/>
          </a:prstGeom>
        </p:spPr>
      </p:pic>
    </p:spTree>
    <p:extLst>
      <p:ext uri="{BB962C8B-B14F-4D97-AF65-F5344CB8AC3E}">
        <p14:creationId xmlns:p14="http://schemas.microsoft.com/office/powerpoint/2010/main" val="373598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Azure Availability Sets</a:t>
            </a:r>
            <a:endParaRPr lang="en-US" dirty="0"/>
          </a:p>
        </p:txBody>
      </p:sp>
      <p:sp>
        <p:nvSpPr>
          <p:cNvPr id="2" name="TextBox 1"/>
          <p:cNvSpPr txBox="1"/>
          <p:nvPr/>
        </p:nvSpPr>
        <p:spPr>
          <a:xfrm>
            <a:off x="393089" y="1189176"/>
            <a:ext cx="3815377" cy="4771785"/>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000" dirty="0" smtClean="0">
                <a:gradFill>
                  <a:gsLst>
                    <a:gs pos="2917">
                      <a:schemeClr val="tx1"/>
                    </a:gs>
                    <a:gs pos="30000">
                      <a:schemeClr val="tx1"/>
                    </a:gs>
                  </a:gsLst>
                  <a:lin ang="5400000" scaled="0"/>
                </a:gradFill>
              </a:rPr>
              <a:t>Assures Availability during planned or unplanned Azure Maintenance Events.</a:t>
            </a:r>
          </a:p>
          <a:p>
            <a:pPr marL="571500" indent="-571500">
              <a:lnSpc>
                <a:spcPct val="90000"/>
              </a:lnSpc>
              <a:spcAft>
                <a:spcPts val="600"/>
              </a:spcAft>
              <a:buFont typeface="Arial" panose="020B0604020202020204" pitchFamily="34" charset="0"/>
              <a:buChar char="•"/>
            </a:pPr>
            <a:r>
              <a:rPr lang="en-US" sz="2000" dirty="0" smtClean="0">
                <a:gradFill>
                  <a:gsLst>
                    <a:gs pos="2917">
                      <a:schemeClr val="tx1"/>
                    </a:gs>
                    <a:gs pos="30000">
                      <a:schemeClr val="tx1"/>
                    </a:gs>
                  </a:gsLst>
                  <a:lin ang="5400000" scaled="0"/>
                </a:gradFill>
              </a:rPr>
              <a:t>Limits the impact of potential physical hardware, network outages or power interruptions.</a:t>
            </a:r>
          </a:p>
          <a:p>
            <a:pPr marL="571500" indent="-571500">
              <a:lnSpc>
                <a:spcPct val="90000"/>
              </a:lnSpc>
              <a:spcAft>
                <a:spcPts val="600"/>
              </a:spcAft>
              <a:buFont typeface="Arial" panose="020B0604020202020204" pitchFamily="34" charset="0"/>
              <a:buChar char="•"/>
            </a:pPr>
            <a:r>
              <a:rPr lang="en-US" sz="2000" dirty="0" smtClean="0">
                <a:gradFill>
                  <a:gsLst>
                    <a:gs pos="2917">
                      <a:schemeClr val="tx1"/>
                    </a:gs>
                    <a:gs pos="30000">
                      <a:schemeClr val="tx1"/>
                    </a:gs>
                  </a:gsLst>
                  <a:lin ang="5400000" scaled="0"/>
                </a:gradFill>
              </a:rPr>
              <a:t>Can combine with an Azure Load Balancer for maximum application resiliency</a:t>
            </a:r>
          </a:p>
          <a:p>
            <a:pPr marL="571500" indent="-571500">
              <a:lnSpc>
                <a:spcPct val="90000"/>
              </a:lnSpc>
              <a:spcAft>
                <a:spcPts val="600"/>
              </a:spcAft>
              <a:buFont typeface="Arial" panose="020B0604020202020204" pitchFamily="34" charset="0"/>
              <a:buChar char="•"/>
            </a:pPr>
            <a:endParaRPr lang="en-US" sz="2000" dirty="0" smtClean="0">
              <a:gradFill>
                <a:gsLst>
                  <a:gs pos="2917">
                    <a:schemeClr val="tx1"/>
                  </a:gs>
                  <a:gs pos="30000">
                    <a:schemeClr val="tx1"/>
                  </a:gs>
                </a:gsLst>
                <a:lin ang="5400000" scaled="0"/>
              </a:gradFill>
            </a:endParaRPr>
          </a:p>
          <a:p>
            <a:pPr marL="1028700" lvl="1" indent="-571500">
              <a:lnSpc>
                <a:spcPct val="90000"/>
              </a:lnSpc>
              <a:spcAft>
                <a:spcPts val="600"/>
              </a:spcAft>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pic>
        <p:nvPicPr>
          <p:cNvPr id="4" name="Picture 3"/>
          <p:cNvPicPr>
            <a:picLocks noChangeAspect="1"/>
          </p:cNvPicPr>
          <p:nvPr/>
        </p:nvPicPr>
        <p:blipFill>
          <a:blip r:embed="rId3">
            <a:clrChange>
              <a:clrFrom>
                <a:srgbClr val="002050"/>
              </a:clrFrom>
              <a:clrTo>
                <a:srgbClr val="002050">
                  <a:alpha val="0"/>
                </a:srgbClr>
              </a:clrTo>
            </a:clrChange>
            <a:extLst>
              <a:ext uri="{28A0092B-C50C-407E-A947-70E740481C1C}">
                <a14:useLocalDpi xmlns:a14="http://schemas.microsoft.com/office/drawing/2010/main" val="0"/>
              </a:ext>
            </a:extLst>
          </a:blip>
          <a:stretch>
            <a:fillRect/>
          </a:stretch>
        </p:blipFill>
        <p:spPr>
          <a:xfrm>
            <a:off x="4332315" y="57878"/>
            <a:ext cx="7716614" cy="4345568"/>
          </a:xfrm>
          <a:prstGeom prst="rect">
            <a:avLst/>
          </a:prstGeom>
        </p:spPr>
      </p:pic>
    </p:spTree>
    <p:extLst>
      <p:ext uri="{BB962C8B-B14F-4D97-AF65-F5344CB8AC3E}">
        <p14:creationId xmlns:p14="http://schemas.microsoft.com/office/powerpoint/2010/main" val="328830965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Azure VM Scale Sets (preview)</a:t>
            </a:r>
            <a:endParaRPr lang="en-US" dirty="0"/>
          </a:p>
        </p:txBody>
      </p:sp>
      <p:sp>
        <p:nvSpPr>
          <p:cNvPr id="2" name="TextBox 1"/>
          <p:cNvSpPr txBox="1"/>
          <p:nvPr/>
        </p:nvSpPr>
        <p:spPr>
          <a:xfrm>
            <a:off x="439388" y="1189177"/>
            <a:ext cx="5359528" cy="317317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2000" dirty="0" smtClean="0">
                <a:gradFill>
                  <a:gsLst>
                    <a:gs pos="2917">
                      <a:schemeClr val="tx1"/>
                    </a:gs>
                    <a:gs pos="30000">
                      <a:schemeClr val="tx1"/>
                    </a:gs>
                  </a:gsLst>
                  <a:lin ang="5400000" scaled="0"/>
                </a:gradFill>
              </a:rPr>
              <a:t>Manage Virtual Machines as a set</a:t>
            </a:r>
          </a:p>
          <a:p>
            <a:pPr marL="571500" indent="-571500">
              <a:lnSpc>
                <a:spcPct val="90000"/>
              </a:lnSpc>
              <a:spcAft>
                <a:spcPts val="600"/>
              </a:spcAft>
              <a:buFont typeface="Arial" panose="020B0604020202020204" pitchFamily="34" charset="0"/>
              <a:buChar char="•"/>
            </a:pPr>
            <a:r>
              <a:rPr lang="en-US" sz="2000" dirty="0" smtClean="0">
                <a:gradFill>
                  <a:gsLst>
                    <a:gs pos="2917">
                      <a:schemeClr val="tx1"/>
                    </a:gs>
                    <a:gs pos="30000">
                      <a:schemeClr val="tx1"/>
                    </a:gs>
                  </a:gsLst>
                  <a:lin ang="5400000" scaled="0"/>
                </a:gradFill>
              </a:rPr>
              <a:t>VMs are configured Identically</a:t>
            </a:r>
          </a:p>
          <a:p>
            <a:pPr marL="571500" indent="-571500">
              <a:lnSpc>
                <a:spcPct val="90000"/>
              </a:lnSpc>
              <a:spcAft>
                <a:spcPts val="600"/>
              </a:spcAft>
              <a:buFont typeface="Arial" panose="020B0604020202020204" pitchFamily="34" charset="0"/>
              <a:buChar char="•"/>
            </a:pPr>
            <a:r>
              <a:rPr lang="en-US" sz="2000" dirty="0" smtClean="0">
                <a:gradFill>
                  <a:gsLst>
                    <a:gs pos="2917">
                      <a:schemeClr val="tx1"/>
                    </a:gs>
                    <a:gs pos="30000">
                      <a:schemeClr val="tx1"/>
                    </a:gs>
                  </a:gsLst>
                  <a:lin ang="5400000" scaled="0"/>
                </a:gradFill>
              </a:rPr>
              <a:t>Rapid scalability (in &amp; out)</a:t>
            </a:r>
          </a:p>
          <a:p>
            <a:pPr marL="571500" indent="-571500">
              <a:lnSpc>
                <a:spcPct val="90000"/>
              </a:lnSpc>
              <a:spcAft>
                <a:spcPts val="600"/>
              </a:spcAft>
              <a:buFont typeface="Arial" panose="020B0604020202020204" pitchFamily="34" charset="0"/>
              <a:buChar char="•"/>
            </a:pPr>
            <a:r>
              <a:rPr lang="en-US" sz="2000" dirty="0" smtClean="0">
                <a:gradFill>
                  <a:gsLst>
                    <a:gs pos="2917">
                      <a:schemeClr val="tx1"/>
                    </a:gs>
                    <a:gs pos="30000">
                      <a:schemeClr val="tx1"/>
                    </a:gs>
                  </a:gsLst>
                  <a:lin ang="5400000" scaled="0"/>
                </a:gradFill>
              </a:rPr>
              <a:t>Ideal for stateless web front-ends and container orchestration</a:t>
            </a:r>
          </a:p>
          <a:p>
            <a:pPr marL="571500" indent="-571500">
              <a:lnSpc>
                <a:spcPct val="90000"/>
              </a:lnSpc>
              <a:spcAft>
                <a:spcPts val="600"/>
              </a:spcAft>
              <a:buFont typeface="Arial" panose="020B0604020202020204" pitchFamily="34" charset="0"/>
              <a:buChar char="•"/>
            </a:pPr>
            <a:r>
              <a:rPr lang="en-US" sz="2000" dirty="0" smtClean="0">
                <a:gradFill>
                  <a:gsLst>
                    <a:gs pos="2917">
                      <a:schemeClr val="tx1"/>
                    </a:gs>
                    <a:gs pos="30000">
                      <a:schemeClr val="tx1"/>
                    </a:gs>
                  </a:gsLst>
                  <a:lin ang="5400000" scaled="0"/>
                </a:gradFill>
              </a:rPr>
              <a:t>Support for Windows and Linux Platforms</a:t>
            </a:r>
          </a:p>
          <a:p>
            <a:pPr marL="571500" indent="-571500">
              <a:lnSpc>
                <a:spcPct val="90000"/>
              </a:lnSpc>
              <a:spcAft>
                <a:spcPts val="600"/>
              </a:spcAft>
              <a:buFont typeface="Arial" panose="020B0604020202020204" pitchFamily="34" charset="0"/>
              <a:buChar char="•"/>
            </a:pPr>
            <a:r>
              <a:rPr lang="en-US" sz="2000" dirty="0" smtClean="0">
                <a:gradFill>
                  <a:gsLst>
                    <a:gs pos="2917">
                      <a:schemeClr val="tx1"/>
                    </a:gs>
                    <a:gs pos="30000">
                      <a:schemeClr val="tx1"/>
                    </a:gs>
                  </a:gsLst>
                  <a:lin ang="5400000" scaled="0"/>
                </a:gradFill>
              </a:rPr>
              <a:t>Currently can only scale out to 100 VMs per Scale set while in Preview</a:t>
            </a:r>
            <a:endParaRPr lang="en-US" sz="1600" dirty="0" smtClean="0">
              <a:gradFill>
                <a:gsLst>
                  <a:gs pos="2917">
                    <a:schemeClr val="tx1"/>
                  </a:gs>
                  <a:gs pos="30000">
                    <a:schemeClr val="tx1"/>
                  </a:gs>
                </a:gsLst>
                <a:lin ang="5400000" scaled="0"/>
              </a:gradFill>
            </a:endParaRPr>
          </a:p>
        </p:txBody>
      </p:sp>
      <p:grpSp>
        <p:nvGrpSpPr>
          <p:cNvPr id="38" name="Group 37"/>
          <p:cNvGrpSpPr/>
          <p:nvPr/>
        </p:nvGrpSpPr>
        <p:grpSpPr>
          <a:xfrm>
            <a:off x="5810495" y="1342664"/>
            <a:ext cx="6128359" cy="4516125"/>
            <a:chOff x="6581595" y="1441329"/>
            <a:chExt cx="4310600" cy="4401481"/>
          </a:xfrm>
        </p:grpSpPr>
        <p:sp>
          <p:nvSpPr>
            <p:cNvPr id="39" name="Rounded Rectangle 38"/>
            <p:cNvSpPr/>
            <p:nvPr/>
          </p:nvSpPr>
          <p:spPr bwMode="auto">
            <a:xfrm>
              <a:off x="6581595" y="1830772"/>
              <a:ext cx="4310600" cy="4012038"/>
            </a:xfrm>
            <a:prstGeom prst="roundRect">
              <a:avLst/>
            </a:prstGeom>
            <a:noFill/>
            <a:ln>
              <a:solidFill>
                <a:srgbClr val="FFFF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7" tIns="91427" rIns="34289" bIns="34289"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227"/>
              <a:endParaRPr lang="en-US" sz="1600" spc="-10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TextBox 86"/>
            <p:cNvSpPr txBox="1"/>
            <p:nvPr/>
          </p:nvSpPr>
          <p:spPr>
            <a:xfrm>
              <a:off x="6674924" y="1441329"/>
              <a:ext cx="1338919" cy="3599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r>
                <a:rPr lang="en-US" b="1" dirty="0">
                  <a:solidFill>
                    <a:srgbClr val="FFFF00"/>
                  </a:solidFill>
                  <a:latin typeface="Segoe UI"/>
                </a:rPr>
                <a:t>Resource Group</a:t>
              </a:r>
            </a:p>
          </p:txBody>
        </p:sp>
      </p:grpSp>
      <p:grpSp>
        <p:nvGrpSpPr>
          <p:cNvPr id="41" name="Group 40"/>
          <p:cNvGrpSpPr/>
          <p:nvPr/>
        </p:nvGrpSpPr>
        <p:grpSpPr>
          <a:xfrm>
            <a:off x="6236059" y="2370550"/>
            <a:ext cx="5282823" cy="2965323"/>
            <a:chOff x="7021426" y="2789655"/>
            <a:chExt cx="1874816" cy="1296510"/>
          </a:xfrm>
        </p:grpSpPr>
        <p:sp>
          <p:nvSpPr>
            <p:cNvPr id="42" name="Rounded Rectangle 41"/>
            <p:cNvSpPr/>
            <p:nvPr/>
          </p:nvSpPr>
          <p:spPr bwMode="auto">
            <a:xfrm>
              <a:off x="7021426" y="2789655"/>
              <a:ext cx="1874816" cy="1296510"/>
            </a:xfrm>
            <a:prstGeom prst="roundRect">
              <a:avLst/>
            </a:prstGeom>
            <a:noFill/>
            <a:ln>
              <a:solidFill>
                <a:schemeClr val="accent6">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7" tIns="91427" rIns="34289" bIns="34289"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227"/>
              <a:endParaRPr lang="en-US" sz="1600" spc="-10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TextBox 89"/>
            <p:cNvSpPr txBox="1"/>
            <p:nvPr/>
          </p:nvSpPr>
          <p:spPr>
            <a:xfrm>
              <a:off x="7882823" y="2798606"/>
              <a:ext cx="228596" cy="12111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r>
                <a:rPr lang="en-US" sz="1200" b="1" dirty="0">
                  <a:solidFill>
                    <a:srgbClr val="FF8C00">
                      <a:lumMod val="60000"/>
                      <a:lumOff val="40000"/>
                    </a:srgbClr>
                  </a:solidFill>
                  <a:latin typeface="Segoe UI"/>
                </a:rPr>
                <a:t>Subnet</a:t>
              </a:r>
              <a:endParaRPr lang="en-US" sz="1372" b="1" dirty="0">
                <a:solidFill>
                  <a:srgbClr val="FF8C00">
                    <a:lumMod val="60000"/>
                    <a:lumOff val="40000"/>
                  </a:srgbClr>
                </a:solidFill>
                <a:latin typeface="Segoe UI"/>
              </a:endParaRPr>
            </a:p>
          </p:txBody>
        </p:sp>
      </p:grpSp>
      <p:grpSp>
        <p:nvGrpSpPr>
          <p:cNvPr id="44" name="Group 43"/>
          <p:cNvGrpSpPr/>
          <p:nvPr/>
        </p:nvGrpSpPr>
        <p:grpSpPr>
          <a:xfrm>
            <a:off x="8148324" y="4116453"/>
            <a:ext cx="1673663" cy="813114"/>
            <a:chOff x="9090658" y="4150669"/>
            <a:chExt cx="2070718" cy="1381603"/>
          </a:xfrm>
        </p:grpSpPr>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88135" y="4777272"/>
              <a:ext cx="754999" cy="75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92"/>
            <p:cNvSpPr txBox="1"/>
            <p:nvPr/>
          </p:nvSpPr>
          <p:spPr>
            <a:xfrm>
              <a:off x="9090658" y="4150669"/>
              <a:ext cx="2070718" cy="5752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r>
                <a:rPr lang="en-US" sz="1600" dirty="0">
                  <a:latin typeface="Segoe UI"/>
                </a:rPr>
                <a:t>Scalable Storage</a:t>
              </a:r>
            </a:p>
          </p:txBody>
        </p:sp>
      </p:grpSp>
      <p:grpSp>
        <p:nvGrpSpPr>
          <p:cNvPr id="50" name="Group 49"/>
          <p:cNvGrpSpPr>
            <a:grpSpLocks noChangeAspect="1"/>
          </p:cNvGrpSpPr>
          <p:nvPr/>
        </p:nvGrpSpPr>
        <p:grpSpPr bwMode="auto">
          <a:xfrm>
            <a:off x="5937815" y="2056647"/>
            <a:ext cx="5795679" cy="3737217"/>
            <a:chOff x="4799" y="1203"/>
            <a:chExt cx="1945" cy="843"/>
          </a:xfrm>
        </p:grpSpPr>
        <p:sp>
          <p:nvSpPr>
            <p:cNvPr id="51" name="AutoShape 3"/>
            <p:cNvSpPr>
              <a:spLocks noChangeAspect="1" noChangeArrowheads="1" noTextEdit="1"/>
            </p:cNvSpPr>
            <p:nvPr/>
          </p:nvSpPr>
          <p:spPr bwMode="auto">
            <a:xfrm>
              <a:off x="4799" y="1203"/>
              <a:ext cx="1945" cy="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endParaRPr lang="en-US">
                <a:solidFill>
                  <a:srgbClr val="FFFFFF"/>
                </a:solidFill>
              </a:endParaRPr>
            </a:p>
          </p:txBody>
        </p:sp>
        <p:sp>
          <p:nvSpPr>
            <p:cNvPr id="52" name="Freeform 51"/>
            <p:cNvSpPr>
              <a:spLocks noEditPoints="1"/>
            </p:cNvSpPr>
            <p:nvPr/>
          </p:nvSpPr>
          <p:spPr bwMode="auto">
            <a:xfrm>
              <a:off x="4813" y="1217"/>
              <a:ext cx="1922" cy="774"/>
            </a:xfrm>
            <a:custGeom>
              <a:avLst/>
              <a:gdLst>
                <a:gd name="T0" fmla="*/ 11 w 2134"/>
                <a:gd name="T1" fmla="*/ 16 h 855"/>
                <a:gd name="T2" fmla="*/ 11 w 2134"/>
                <a:gd name="T3" fmla="*/ 69 h 855"/>
                <a:gd name="T4" fmla="*/ 11 w 2134"/>
                <a:gd name="T5" fmla="*/ 123 h 855"/>
                <a:gd name="T6" fmla="*/ 11 w 2134"/>
                <a:gd name="T7" fmla="*/ 177 h 855"/>
                <a:gd name="T8" fmla="*/ 11 w 2134"/>
                <a:gd name="T9" fmla="*/ 229 h 855"/>
                <a:gd name="T10" fmla="*/ 11 w 2134"/>
                <a:gd name="T11" fmla="*/ 282 h 855"/>
                <a:gd name="T12" fmla="*/ 11 w 2134"/>
                <a:gd name="T13" fmla="*/ 335 h 855"/>
                <a:gd name="T14" fmla="*/ 11 w 2134"/>
                <a:gd name="T15" fmla="*/ 387 h 855"/>
                <a:gd name="T16" fmla="*/ 26 w 2134"/>
                <a:gd name="T17" fmla="*/ 415 h 855"/>
                <a:gd name="T18" fmla="*/ 77 w 2134"/>
                <a:gd name="T19" fmla="*/ 415 h 855"/>
                <a:gd name="T20" fmla="*/ 129 w 2134"/>
                <a:gd name="T21" fmla="*/ 415 h 855"/>
                <a:gd name="T22" fmla="*/ 180 w 2134"/>
                <a:gd name="T23" fmla="*/ 415 h 855"/>
                <a:gd name="T24" fmla="*/ 231 w 2134"/>
                <a:gd name="T25" fmla="*/ 415 h 855"/>
                <a:gd name="T26" fmla="*/ 282 w 2134"/>
                <a:gd name="T27" fmla="*/ 415 h 855"/>
                <a:gd name="T28" fmla="*/ 333 w 2134"/>
                <a:gd name="T29" fmla="*/ 415 h 855"/>
                <a:gd name="T30" fmla="*/ 385 w 2134"/>
                <a:gd name="T31" fmla="*/ 415 h 855"/>
                <a:gd name="T32" fmla="*/ 436 w 2134"/>
                <a:gd name="T33" fmla="*/ 415 h 855"/>
                <a:gd name="T34" fmla="*/ 486 w 2134"/>
                <a:gd name="T35" fmla="*/ 415 h 855"/>
                <a:gd name="T36" fmla="*/ 539 w 2134"/>
                <a:gd name="T37" fmla="*/ 415 h 855"/>
                <a:gd name="T38" fmla="*/ 589 w 2134"/>
                <a:gd name="T39" fmla="*/ 415 h 855"/>
                <a:gd name="T40" fmla="*/ 641 w 2134"/>
                <a:gd name="T41" fmla="*/ 415 h 855"/>
                <a:gd name="T42" fmla="*/ 692 w 2134"/>
                <a:gd name="T43" fmla="*/ 415 h 855"/>
                <a:gd name="T44" fmla="*/ 743 w 2134"/>
                <a:gd name="T45" fmla="*/ 415 h 855"/>
                <a:gd name="T46" fmla="*/ 795 w 2134"/>
                <a:gd name="T47" fmla="*/ 415 h 855"/>
                <a:gd name="T48" fmla="*/ 846 w 2134"/>
                <a:gd name="T49" fmla="*/ 415 h 855"/>
                <a:gd name="T50" fmla="*/ 897 w 2134"/>
                <a:gd name="T51" fmla="*/ 415 h 855"/>
                <a:gd name="T52" fmla="*/ 948 w 2134"/>
                <a:gd name="T53" fmla="*/ 415 h 855"/>
                <a:gd name="T54" fmla="*/ 1000 w 2134"/>
                <a:gd name="T55" fmla="*/ 415 h 855"/>
                <a:gd name="T56" fmla="*/ 1016 w 2134"/>
                <a:gd name="T57" fmla="*/ 388 h 855"/>
                <a:gd name="T58" fmla="*/ 1016 w 2134"/>
                <a:gd name="T59" fmla="*/ 336 h 855"/>
                <a:gd name="T60" fmla="*/ 1016 w 2134"/>
                <a:gd name="T61" fmla="*/ 282 h 855"/>
                <a:gd name="T62" fmla="*/ 1016 w 2134"/>
                <a:gd name="T63" fmla="*/ 229 h 855"/>
                <a:gd name="T64" fmla="*/ 1016 w 2134"/>
                <a:gd name="T65" fmla="*/ 177 h 855"/>
                <a:gd name="T66" fmla="*/ 1016 w 2134"/>
                <a:gd name="T67" fmla="*/ 124 h 855"/>
                <a:gd name="T68" fmla="*/ 1016 w 2134"/>
                <a:gd name="T69" fmla="*/ 71 h 855"/>
                <a:gd name="T70" fmla="*/ 1016 w 2134"/>
                <a:gd name="T71" fmla="*/ 17 h 855"/>
                <a:gd name="T72" fmla="*/ 981 w 2134"/>
                <a:gd name="T73" fmla="*/ 11 h 855"/>
                <a:gd name="T74" fmla="*/ 929 w 2134"/>
                <a:gd name="T75" fmla="*/ 11 h 855"/>
                <a:gd name="T76" fmla="*/ 878 w 2134"/>
                <a:gd name="T77" fmla="*/ 11 h 855"/>
                <a:gd name="T78" fmla="*/ 827 w 2134"/>
                <a:gd name="T79" fmla="*/ 11 h 855"/>
                <a:gd name="T80" fmla="*/ 775 w 2134"/>
                <a:gd name="T81" fmla="*/ 11 h 855"/>
                <a:gd name="T82" fmla="*/ 724 w 2134"/>
                <a:gd name="T83" fmla="*/ 11 h 855"/>
                <a:gd name="T84" fmla="*/ 673 w 2134"/>
                <a:gd name="T85" fmla="*/ 11 h 855"/>
                <a:gd name="T86" fmla="*/ 621 w 2134"/>
                <a:gd name="T87" fmla="*/ 11 h 855"/>
                <a:gd name="T88" fmla="*/ 570 w 2134"/>
                <a:gd name="T89" fmla="*/ 11 h 855"/>
                <a:gd name="T90" fmla="*/ 519 w 2134"/>
                <a:gd name="T91" fmla="*/ 11 h 855"/>
                <a:gd name="T92" fmla="*/ 467 w 2134"/>
                <a:gd name="T93" fmla="*/ 11 h 855"/>
                <a:gd name="T94" fmla="*/ 416 w 2134"/>
                <a:gd name="T95" fmla="*/ 11 h 855"/>
                <a:gd name="T96" fmla="*/ 365 w 2134"/>
                <a:gd name="T97" fmla="*/ 11 h 855"/>
                <a:gd name="T98" fmla="*/ 313 w 2134"/>
                <a:gd name="T99" fmla="*/ 11 h 855"/>
                <a:gd name="T100" fmla="*/ 262 w 2134"/>
                <a:gd name="T101" fmla="*/ 11 h 855"/>
                <a:gd name="T102" fmla="*/ 211 w 2134"/>
                <a:gd name="T103" fmla="*/ 11 h 855"/>
                <a:gd name="T104" fmla="*/ 159 w 2134"/>
                <a:gd name="T105" fmla="*/ 11 h 855"/>
                <a:gd name="T106" fmla="*/ 110 w 2134"/>
                <a:gd name="T107" fmla="*/ 11 h 855"/>
                <a:gd name="T108" fmla="*/ 56 w 2134"/>
                <a:gd name="T109" fmla="*/ 11 h 855"/>
                <a:gd name="T110" fmla="*/ 5 w 2134"/>
                <a:gd name="T111" fmla="*/ 11 h 85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134" h="855">
                  <a:moveTo>
                    <a:pt x="22" y="32"/>
                  </a:moveTo>
                  <a:lnTo>
                    <a:pt x="22" y="32"/>
                  </a:lnTo>
                  <a:cubicBezTo>
                    <a:pt x="22" y="38"/>
                    <a:pt x="17" y="43"/>
                    <a:pt x="11" y="43"/>
                  </a:cubicBezTo>
                  <a:cubicBezTo>
                    <a:pt x="5" y="43"/>
                    <a:pt x="0" y="38"/>
                    <a:pt x="0" y="32"/>
                  </a:cubicBezTo>
                  <a:cubicBezTo>
                    <a:pt x="0" y="27"/>
                    <a:pt x="5" y="22"/>
                    <a:pt x="11" y="22"/>
                  </a:cubicBezTo>
                  <a:cubicBezTo>
                    <a:pt x="17" y="22"/>
                    <a:pt x="22" y="27"/>
                    <a:pt x="22" y="32"/>
                  </a:cubicBezTo>
                  <a:close/>
                  <a:moveTo>
                    <a:pt x="22" y="139"/>
                  </a:moveTo>
                  <a:lnTo>
                    <a:pt x="22" y="139"/>
                  </a:lnTo>
                  <a:cubicBezTo>
                    <a:pt x="22" y="145"/>
                    <a:pt x="17" y="150"/>
                    <a:pt x="11" y="150"/>
                  </a:cubicBezTo>
                  <a:cubicBezTo>
                    <a:pt x="5" y="150"/>
                    <a:pt x="0" y="145"/>
                    <a:pt x="0" y="139"/>
                  </a:cubicBezTo>
                  <a:cubicBezTo>
                    <a:pt x="0" y="133"/>
                    <a:pt x="5" y="128"/>
                    <a:pt x="11" y="128"/>
                  </a:cubicBezTo>
                  <a:cubicBezTo>
                    <a:pt x="17" y="128"/>
                    <a:pt x="22" y="133"/>
                    <a:pt x="22" y="139"/>
                  </a:cubicBezTo>
                  <a:close/>
                  <a:moveTo>
                    <a:pt x="22" y="246"/>
                  </a:moveTo>
                  <a:lnTo>
                    <a:pt x="22" y="246"/>
                  </a:lnTo>
                  <a:cubicBezTo>
                    <a:pt x="22" y="252"/>
                    <a:pt x="17" y="257"/>
                    <a:pt x="11" y="257"/>
                  </a:cubicBezTo>
                  <a:cubicBezTo>
                    <a:pt x="5" y="257"/>
                    <a:pt x="0" y="252"/>
                    <a:pt x="0" y="246"/>
                  </a:cubicBezTo>
                  <a:cubicBezTo>
                    <a:pt x="0" y="240"/>
                    <a:pt x="5" y="235"/>
                    <a:pt x="11" y="235"/>
                  </a:cubicBezTo>
                  <a:cubicBezTo>
                    <a:pt x="17" y="235"/>
                    <a:pt x="22" y="240"/>
                    <a:pt x="22" y="246"/>
                  </a:cubicBezTo>
                  <a:close/>
                  <a:moveTo>
                    <a:pt x="22" y="353"/>
                  </a:moveTo>
                  <a:lnTo>
                    <a:pt x="22" y="353"/>
                  </a:lnTo>
                  <a:cubicBezTo>
                    <a:pt x="22" y="358"/>
                    <a:pt x="17" y="363"/>
                    <a:pt x="11" y="363"/>
                  </a:cubicBezTo>
                  <a:cubicBezTo>
                    <a:pt x="5" y="363"/>
                    <a:pt x="0" y="358"/>
                    <a:pt x="0" y="353"/>
                  </a:cubicBezTo>
                  <a:cubicBezTo>
                    <a:pt x="0" y="347"/>
                    <a:pt x="5" y="342"/>
                    <a:pt x="11" y="342"/>
                  </a:cubicBezTo>
                  <a:cubicBezTo>
                    <a:pt x="17" y="342"/>
                    <a:pt x="22" y="347"/>
                    <a:pt x="22" y="353"/>
                  </a:cubicBezTo>
                  <a:close/>
                  <a:moveTo>
                    <a:pt x="22" y="459"/>
                  </a:moveTo>
                  <a:lnTo>
                    <a:pt x="22" y="459"/>
                  </a:lnTo>
                  <a:cubicBezTo>
                    <a:pt x="22" y="465"/>
                    <a:pt x="17" y="470"/>
                    <a:pt x="11" y="470"/>
                  </a:cubicBezTo>
                  <a:cubicBezTo>
                    <a:pt x="5" y="470"/>
                    <a:pt x="0" y="465"/>
                    <a:pt x="0" y="459"/>
                  </a:cubicBezTo>
                  <a:cubicBezTo>
                    <a:pt x="0" y="453"/>
                    <a:pt x="5" y="449"/>
                    <a:pt x="11" y="449"/>
                  </a:cubicBezTo>
                  <a:cubicBezTo>
                    <a:pt x="17" y="449"/>
                    <a:pt x="22" y="453"/>
                    <a:pt x="22" y="459"/>
                  </a:cubicBezTo>
                  <a:close/>
                  <a:moveTo>
                    <a:pt x="22" y="566"/>
                  </a:moveTo>
                  <a:lnTo>
                    <a:pt x="22" y="566"/>
                  </a:lnTo>
                  <a:cubicBezTo>
                    <a:pt x="22" y="572"/>
                    <a:pt x="17" y="577"/>
                    <a:pt x="11" y="577"/>
                  </a:cubicBezTo>
                  <a:cubicBezTo>
                    <a:pt x="5" y="577"/>
                    <a:pt x="0" y="572"/>
                    <a:pt x="0" y="566"/>
                  </a:cubicBezTo>
                  <a:cubicBezTo>
                    <a:pt x="0" y="560"/>
                    <a:pt x="5" y="555"/>
                    <a:pt x="11" y="555"/>
                  </a:cubicBezTo>
                  <a:cubicBezTo>
                    <a:pt x="17" y="555"/>
                    <a:pt x="22" y="560"/>
                    <a:pt x="22" y="566"/>
                  </a:cubicBezTo>
                  <a:close/>
                  <a:moveTo>
                    <a:pt x="22" y="673"/>
                  </a:moveTo>
                  <a:lnTo>
                    <a:pt x="22" y="673"/>
                  </a:lnTo>
                  <a:cubicBezTo>
                    <a:pt x="22" y="679"/>
                    <a:pt x="17" y="683"/>
                    <a:pt x="11" y="683"/>
                  </a:cubicBezTo>
                  <a:cubicBezTo>
                    <a:pt x="5" y="683"/>
                    <a:pt x="0" y="679"/>
                    <a:pt x="0" y="673"/>
                  </a:cubicBezTo>
                  <a:cubicBezTo>
                    <a:pt x="0" y="667"/>
                    <a:pt x="5" y="662"/>
                    <a:pt x="11" y="662"/>
                  </a:cubicBezTo>
                  <a:cubicBezTo>
                    <a:pt x="17" y="662"/>
                    <a:pt x="22" y="667"/>
                    <a:pt x="22" y="673"/>
                  </a:cubicBezTo>
                  <a:close/>
                  <a:moveTo>
                    <a:pt x="22" y="779"/>
                  </a:moveTo>
                  <a:lnTo>
                    <a:pt x="22" y="779"/>
                  </a:lnTo>
                  <a:cubicBezTo>
                    <a:pt x="22" y="785"/>
                    <a:pt x="17" y="790"/>
                    <a:pt x="11" y="790"/>
                  </a:cubicBezTo>
                  <a:cubicBezTo>
                    <a:pt x="5" y="790"/>
                    <a:pt x="0" y="785"/>
                    <a:pt x="0" y="779"/>
                  </a:cubicBezTo>
                  <a:cubicBezTo>
                    <a:pt x="0" y="773"/>
                    <a:pt x="5" y="769"/>
                    <a:pt x="11" y="769"/>
                  </a:cubicBezTo>
                  <a:cubicBezTo>
                    <a:pt x="17" y="769"/>
                    <a:pt x="22" y="773"/>
                    <a:pt x="22" y="779"/>
                  </a:cubicBezTo>
                  <a:close/>
                  <a:moveTo>
                    <a:pt x="53" y="834"/>
                  </a:moveTo>
                  <a:lnTo>
                    <a:pt x="53" y="834"/>
                  </a:lnTo>
                  <a:cubicBezTo>
                    <a:pt x="59" y="834"/>
                    <a:pt x="63" y="838"/>
                    <a:pt x="63" y="844"/>
                  </a:cubicBezTo>
                  <a:cubicBezTo>
                    <a:pt x="63" y="850"/>
                    <a:pt x="59" y="855"/>
                    <a:pt x="53" y="855"/>
                  </a:cubicBezTo>
                  <a:cubicBezTo>
                    <a:pt x="47" y="855"/>
                    <a:pt x="42" y="850"/>
                    <a:pt x="42" y="844"/>
                  </a:cubicBezTo>
                  <a:cubicBezTo>
                    <a:pt x="42" y="838"/>
                    <a:pt x="47" y="834"/>
                    <a:pt x="53" y="834"/>
                  </a:cubicBezTo>
                  <a:close/>
                  <a:moveTo>
                    <a:pt x="159" y="834"/>
                  </a:moveTo>
                  <a:lnTo>
                    <a:pt x="160" y="834"/>
                  </a:lnTo>
                  <a:cubicBezTo>
                    <a:pt x="165" y="834"/>
                    <a:pt x="170" y="838"/>
                    <a:pt x="170" y="844"/>
                  </a:cubicBezTo>
                  <a:cubicBezTo>
                    <a:pt x="170" y="850"/>
                    <a:pt x="165" y="855"/>
                    <a:pt x="160" y="855"/>
                  </a:cubicBezTo>
                  <a:lnTo>
                    <a:pt x="159" y="855"/>
                  </a:lnTo>
                  <a:cubicBezTo>
                    <a:pt x="154" y="855"/>
                    <a:pt x="149" y="850"/>
                    <a:pt x="149" y="844"/>
                  </a:cubicBezTo>
                  <a:cubicBezTo>
                    <a:pt x="149" y="838"/>
                    <a:pt x="154" y="834"/>
                    <a:pt x="159" y="834"/>
                  </a:cubicBezTo>
                  <a:close/>
                  <a:moveTo>
                    <a:pt x="266" y="834"/>
                  </a:moveTo>
                  <a:lnTo>
                    <a:pt x="266" y="834"/>
                  </a:lnTo>
                  <a:cubicBezTo>
                    <a:pt x="272" y="834"/>
                    <a:pt x="277" y="838"/>
                    <a:pt x="277" y="844"/>
                  </a:cubicBezTo>
                  <a:cubicBezTo>
                    <a:pt x="277" y="850"/>
                    <a:pt x="272" y="855"/>
                    <a:pt x="266" y="855"/>
                  </a:cubicBezTo>
                  <a:cubicBezTo>
                    <a:pt x="260" y="855"/>
                    <a:pt x="256" y="850"/>
                    <a:pt x="256" y="844"/>
                  </a:cubicBezTo>
                  <a:cubicBezTo>
                    <a:pt x="256" y="838"/>
                    <a:pt x="260" y="834"/>
                    <a:pt x="266" y="834"/>
                  </a:cubicBezTo>
                  <a:close/>
                  <a:moveTo>
                    <a:pt x="373" y="834"/>
                  </a:moveTo>
                  <a:lnTo>
                    <a:pt x="373" y="834"/>
                  </a:lnTo>
                  <a:cubicBezTo>
                    <a:pt x="379" y="834"/>
                    <a:pt x="384" y="838"/>
                    <a:pt x="384" y="844"/>
                  </a:cubicBezTo>
                  <a:cubicBezTo>
                    <a:pt x="384" y="850"/>
                    <a:pt x="379" y="855"/>
                    <a:pt x="373" y="855"/>
                  </a:cubicBezTo>
                  <a:cubicBezTo>
                    <a:pt x="367" y="855"/>
                    <a:pt x="362" y="850"/>
                    <a:pt x="362" y="844"/>
                  </a:cubicBezTo>
                  <a:cubicBezTo>
                    <a:pt x="362" y="838"/>
                    <a:pt x="367" y="834"/>
                    <a:pt x="373" y="834"/>
                  </a:cubicBezTo>
                  <a:close/>
                  <a:moveTo>
                    <a:pt x="480" y="834"/>
                  </a:moveTo>
                  <a:lnTo>
                    <a:pt x="480" y="834"/>
                  </a:lnTo>
                  <a:cubicBezTo>
                    <a:pt x="485" y="834"/>
                    <a:pt x="490" y="838"/>
                    <a:pt x="490" y="844"/>
                  </a:cubicBezTo>
                  <a:cubicBezTo>
                    <a:pt x="490" y="850"/>
                    <a:pt x="485" y="855"/>
                    <a:pt x="480" y="855"/>
                  </a:cubicBezTo>
                  <a:cubicBezTo>
                    <a:pt x="474" y="855"/>
                    <a:pt x="469" y="850"/>
                    <a:pt x="469" y="844"/>
                  </a:cubicBezTo>
                  <a:cubicBezTo>
                    <a:pt x="469" y="838"/>
                    <a:pt x="474" y="834"/>
                    <a:pt x="480" y="834"/>
                  </a:cubicBezTo>
                  <a:close/>
                  <a:moveTo>
                    <a:pt x="586" y="834"/>
                  </a:moveTo>
                  <a:lnTo>
                    <a:pt x="586" y="834"/>
                  </a:lnTo>
                  <a:cubicBezTo>
                    <a:pt x="592" y="834"/>
                    <a:pt x="597" y="838"/>
                    <a:pt x="597" y="844"/>
                  </a:cubicBezTo>
                  <a:cubicBezTo>
                    <a:pt x="597" y="850"/>
                    <a:pt x="592" y="855"/>
                    <a:pt x="586" y="855"/>
                  </a:cubicBezTo>
                  <a:cubicBezTo>
                    <a:pt x="580" y="855"/>
                    <a:pt x="576" y="850"/>
                    <a:pt x="576" y="844"/>
                  </a:cubicBezTo>
                  <a:cubicBezTo>
                    <a:pt x="576" y="838"/>
                    <a:pt x="580" y="834"/>
                    <a:pt x="586" y="834"/>
                  </a:cubicBezTo>
                  <a:close/>
                  <a:moveTo>
                    <a:pt x="693" y="834"/>
                  </a:moveTo>
                  <a:lnTo>
                    <a:pt x="693" y="834"/>
                  </a:lnTo>
                  <a:cubicBezTo>
                    <a:pt x="699" y="834"/>
                    <a:pt x="704" y="838"/>
                    <a:pt x="704" y="844"/>
                  </a:cubicBezTo>
                  <a:cubicBezTo>
                    <a:pt x="704" y="850"/>
                    <a:pt x="699" y="855"/>
                    <a:pt x="693" y="855"/>
                  </a:cubicBezTo>
                  <a:cubicBezTo>
                    <a:pt x="687" y="855"/>
                    <a:pt x="682" y="850"/>
                    <a:pt x="682" y="844"/>
                  </a:cubicBezTo>
                  <a:cubicBezTo>
                    <a:pt x="682" y="838"/>
                    <a:pt x="687" y="834"/>
                    <a:pt x="693" y="834"/>
                  </a:cubicBezTo>
                  <a:close/>
                  <a:moveTo>
                    <a:pt x="800" y="834"/>
                  </a:moveTo>
                  <a:lnTo>
                    <a:pt x="800" y="834"/>
                  </a:lnTo>
                  <a:cubicBezTo>
                    <a:pt x="806" y="834"/>
                    <a:pt x="810" y="838"/>
                    <a:pt x="810" y="844"/>
                  </a:cubicBezTo>
                  <a:cubicBezTo>
                    <a:pt x="810" y="850"/>
                    <a:pt x="806" y="855"/>
                    <a:pt x="800" y="855"/>
                  </a:cubicBezTo>
                  <a:cubicBezTo>
                    <a:pt x="794" y="855"/>
                    <a:pt x="789" y="850"/>
                    <a:pt x="789" y="844"/>
                  </a:cubicBezTo>
                  <a:cubicBezTo>
                    <a:pt x="789" y="838"/>
                    <a:pt x="794" y="834"/>
                    <a:pt x="800" y="834"/>
                  </a:cubicBezTo>
                  <a:close/>
                  <a:moveTo>
                    <a:pt x="906" y="834"/>
                  </a:moveTo>
                  <a:lnTo>
                    <a:pt x="906" y="834"/>
                  </a:lnTo>
                  <a:cubicBezTo>
                    <a:pt x="912" y="834"/>
                    <a:pt x="917" y="838"/>
                    <a:pt x="917" y="844"/>
                  </a:cubicBezTo>
                  <a:cubicBezTo>
                    <a:pt x="917" y="850"/>
                    <a:pt x="912" y="855"/>
                    <a:pt x="906" y="855"/>
                  </a:cubicBezTo>
                  <a:cubicBezTo>
                    <a:pt x="900" y="855"/>
                    <a:pt x="896" y="850"/>
                    <a:pt x="896" y="844"/>
                  </a:cubicBezTo>
                  <a:cubicBezTo>
                    <a:pt x="896" y="838"/>
                    <a:pt x="900" y="834"/>
                    <a:pt x="906" y="834"/>
                  </a:cubicBezTo>
                  <a:close/>
                  <a:moveTo>
                    <a:pt x="1013" y="834"/>
                  </a:moveTo>
                  <a:lnTo>
                    <a:pt x="1013" y="834"/>
                  </a:lnTo>
                  <a:cubicBezTo>
                    <a:pt x="1019" y="834"/>
                    <a:pt x="1024" y="838"/>
                    <a:pt x="1024" y="844"/>
                  </a:cubicBezTo>
                  <a:cubicBezTo>
                    <a:pt x="1024" y="850"/>
                    <a:pt x="1019" y="855"/>
                    <a:pt x="1013" y="855"/>
                  </a:cubicBezTo>
                  <a:cubicBezTo>
                    <a:pt x="1007" y="855"/>
                    <a:pt x="1002" y="850"/>
                    <a:pt x="1002" y="844"/>
                  </a:cubicBezTo>
                  <a:cubicBezTo>
                    <a:pt x="1002" y="838"/>
                    <a:pt x="1007" y="834"/>
                    <a:pt x="1013" y="834"/>
                  </a:cubicBezTo>
                  <a:close/>
                  <a:moveTo>
                    <a:pt x="1120" y="834"/>
                  </a:moveTo>
                  <a:lnTo>
                    <a:pt x="1120" y="834"/>
                  </a:lnTo>
                  <a:cubicBezTo>
                    <a:pt x="1126" y="834"/>
                    <a:pt x="1130" y="838"/>
                    <a:pt x="1130" y="844"/>
                  </a:cubicBezTo>
                  <a:cubicBezTo>
                    <a:pt x="1130" y="850"/>
                    <a:pt x="1126" y="855"/>
                    <a:pt x="1120" y="855"/>
                  </a:cubicBezTo>
                  <a:cubicBezTo>
                    <a:pt x="1114" y="855"/>
                    <a:pt x="1109" y="850"/>
                    <a:pt x="1109" y="844"/>
                  </a:cubicBezTo>
                  <a:cubicBezTo>
                    <a:pt x="1109" y="838"/>
                    <a:pt x="1114" y="834"/>
                    <a:pt x="1120" y="834"/>
                  </a:cubicBezTo>
                  <a:close/>
                  <a:moveTo>
                    <a:pt x="1226" y="834"/>
                  </a:moveTo>
                  <a:lnTo>
                    <a:pt x="1226" y="834"/>
                  </a:lnTo>
                  <a:cubicBezTo>
                    <a:pt x="1232" y="834"/>
                    <a:pt x="1237" y="838"/>
                    <a:pt x="1237" y="844"/>
                  </a:cubicBezTo>
                  <a:cubicBezTo>
                    <a:pt x="1237" y="850"/>
                    <a:pt x="1232" y="855"/>
                    <a:pt x="1226" y="855"/>
                  </a:cubicBezTo>
                  <a:cubicBezTo>
                    <a:pt x="1220" y="855"/>
                    <a:pt x="1216" y="850"/>
                    <a:pt x="1216" y="844"/>
                  </a:cubicBezTo>
                  <a:cubicBezTo>
                    <a:pt x="1216" y="838"/>
                    <a:pt x="1220" y="834"/>
                    <a:pt x="1226" y="834"/>
                  </a:cubicBezTo>
                  <a:close/>
                  <a:moveTo>
                    <a:pt x="1333" y="834"/>
                  </a:moveTo>
                  <a:lnTo>
                    <a:pt x="1333" y="834"/>
                  </a:lnTo>
                  <a:cubicBezTo>
                    <a:pt x="1339" y="834"/>
                    <a:pt x="1344" y="838"/>
                    <a:pt x="1344" y="844"/>
                  </a:cubicBezTo>
                  <a:cubicBezTo>
                    <a:pt x="1344" y="850"/>
                    <a:pt x="1339" y="855"/>
                    <a:pt x="1333" y="855"/>
                  </a:cubicBezTo>
                  <a:cubicBezTo>
                    <a:pt x="1327" y="855"/>
                    <a:pt x="1322" y="850"/>
                    <a:pt x="1322" y="844"/>
                  </a:cubicBezTo>
                  <a:cubicBezTo>
                    <a:pt x="1322" y="838"/>
                    <a:pt x="1327" y="834"/>
                    <a:pt x="1333" y="834"/>
                  </a:cubicBezTo>
                  <a:close/>
                  <a:moveTo>
                    <a:pt x="1440" y="834"/>
                  </a:moveTo>
                  <a:lnTo>
                    <a:pt x="1440" y="834"/>
                  </a:lnTo>
                  <a:cubicBezTo>
                    <a:pt x="1446" y="834"/>
                    <a:pt x="1450" y="838"/>
                    <a:pt x="1450" y="844"/>
                  </a:cubicBezTo>
                  <a:cubicBezTo>
                    <a:pt x="1450" y="850"/>
                    <a:pt x="1446" y="855"/>
                    <a:pt x="1440" y="855"/>
                  </a:cubicBezTo>
                  <a:cubicBezTo>
                    <a:pt x="1434" y="855"/>
                    <a:pt x="1429" y="850"/>
                    <a:pt x="1429" y="844"/>
                  </a:cubicBezTo>
                  <a:cubicBezTo>
                    <a:pt x="1429" y="838"/>
                    <a:pt x="1434" y="834"/>
                    <a:pt x="1440" y="834"/>
                  </a:cubicBezTo>
                  <a:close/>
                  <a:moveTo>
                    <a:pt x="1546" y="834"/>
                  </a:moveTo>
                  <a:lnTo>
                    <a:pt x="1546" y="834"/>
                  </a:lnTo>
                  <a:cubicBezTo>
                    <a:pt x="1552" y="834"/>
                    <a:pt x="1557" y="838"/>
                    <a:pt x="1557" y="844"/>
                  </a:cubicBezTo>
                  <a:cubicBezTo>
                    <a:pt x="1557" y="850"/>
                    <a:pt x="1552" y="855"/>
                    <a:pt x="1546" y="855"/>
                  </a:cubicBezTo>
                  <a:cubicBezTo>
                    <a:pt x="1541" y="855"/>
                    <a:pt x="1536" y="850"/>
                    <a:pt x="1536" y="844"/>
                  </a:cubicBezTo>
                  <a:cubicBezTo>
                    <a:pt x="1536" y="838"/>
                    <a:pt x="1541" y="834"/>
                    <a:pt x="1546" y="834"/>
                  </a:cubicBezTo>
                  <a:close/>
                  <a:moveTo>
                    <a:pt x="1653" y="834"/>
                  </a:moveTo>
                  <a:lnTo>
                    <a:pt x="1653" y="834"/>
                  </a:lnTo>
                  <a:cubicBezTo>
                    <a:pt x="1659" y="834"/>
                    <a:pt x="1664" y="838"/>
                    <a:pt x="1664" y="844"/>
                  </a:cubicBezTo>
                  <a:cubicBezTo>
                    <a:pt x="1664" y="850"/>
                    <a:pt x="1659" y="855"/>
                    <a:pt x="1653" y="855"/>
                  </a:cubicBezTo>
                  <a:cubicBezTo>
                    <a:pt x="1647" y="855"/>
                    <a:pt x="1642" y="850"/>
                    <a:pt x="1642" y="844"/>
                  </a:cubicBezTo>
                  <a:cubicBezTo>
                    <a:pt x="1642" y="838"/>
                    <a:pt x="1647" y="834"/>
                    <a:pt x="1653" y="834"/>
                  </a:cubicBezTo>
                  <a:close/>
                  <a:moveTo>
                    <a:pt x="1760" y="834"/>
                  </a:moveTo>
                  <a:lnTo>
                    <a:pt x="1760" y="834"/>
                  </a:lnTo>
                  <a:cubicBezTo>
                    <a:pt x="1766" y="834"/>
                    <a:pt x="1771" y="838"/>
                    <a:pt x="1771" y="844"/>
                  </a:cubicBezTo>
                  <a:cubicBezTo>
                    <a:pt x="1771" y="850"/>
                    <a:pt x="1766" y="855"/>
                    <a:pt x="1760" y="855"/>
                  </a:cubicBezTo>
                  <a:cubicBezTo>
                    <a:pt x="1754" y="855"/>
                    <a:pt x="1749" y="850"/>
                    <a:pt x="1749" y="844"/>
                  </a:cubicBezTo>
                  <a:cubicBezTo>
                    <a:pt x="1749" y="838"/>
                    <a:pt x="1754" y="834"/>
                    <a:pt x="1760" y="834"/>
                  </a:cubicBezTo>
                  <a:close/>
                  <a:moveTo>
                    <a:pt x="1867" y="834"/>
                  </a:moveTo>
                  <a:lnTo>
                    <a:pt x="1867" y="834"/>
                  </a:lnTo>
                  <a:cubicBezTo>
                    <a:pt x="1872" y="834"/>
                    <a:pt x="1877" y="838"/>
                    <a:pt x="1877" y="844"/>
                  </a:cubicBezTo>
                  <a:cubicBezTo>
                    <a:pt x="1877" y="850"/>
                    <a:pt x="1872" y="855"/>
                    <a:pt x="1867" y="855"/>
                  </a:cubicBezTo>
                  <a:cubicBezTo>
                    <a:pt x="1861" y="855"/>
                    <a:pt x="1856" y="850"/>
                    <a:pt x="1856" y="844"/>
                  </a:cubicBezTo>
                  <a:cubicBezTo>
                    <a:pt x="1856" y="838"/>
                    <a:pt x="1861" y="834"/>
                    <a:pt x="1867" y="834"/>
                  </a:cubicBezTo>
                  <a:close/>
                  <a:moveTo>
                    <a:pt x="1973" y="834"/>
                  </a:moveTo>
                  <a:lnTo>
                    <a:pt x="1973" y="834"/>
                  </a:lnTo>
                  <a:cubicBezTo>
                    <a:pt x="1979" y="834"/>
                    <a:pt x="1984" y="838"/>
                    <a:pt x="1984" y="844"/>
                  </a:cubicBezTo>
                  <a:cubicBezTo>
                    <a:pt x="1984" y="850"/>
                    <a:pt x="1979" y="855"/>
                    <a:pt x="1973" y="855"/>
                  </a:cubicBezTo>
                  <a:cubicBezTo>
                    <a:pt x="1967" y="855"/>
                    <a:pt x="1963" y="850"/>
                    <a:pt x="1963" y="844"/>
                  </a:cubicBezTo>
                  <a:cubicBezTo>
                    <a:pt x="1963" y="838"/>
                    <a:pt x="1967" y="834"/>
                    <a:pt x="1973" y="834"/>
                  </a:cubicBezTo>
                  <a:close/>
                  <a:moveTo>
                    <a:pt x="2080" y="834"/>
                  </a:moveTo>
                  <a:lnTo>
                    <a:pt x="2080" y="834"/>
                  </a:lnTo>
                  <a:cubicBezTo>
                    <a:pt x="2086" y="834"/>
                    <a:pt x="2091" y="838"/>
                    <a:pt x="2091" y="844"/>
                  </a:cubicBezTo>
                  <a:cubicBezTo>
                    <a:pt x="2091" y="850"/>
                    <a:pt x="2086" y="855"/>
                    <a:pt x="2080" y="855"/>
                  </a:cubicBezTo>
                  <a:cubicBezTo>
                    <a:pt x="2074" y="855"/>
                    <a:pt x="2069" y="850"/>
                    <a:pt x="2069" y="844"/>
                  </a:cubicBezTo>
                  <a:cubicBezTo>
                    <a:pt x="2069" y="838"/>
                    <a:pt x="2074" y="834"/>
                    <a:pt x="2080" y="834"/>
                  </a:cubicBezTo>
                  <a:close/>
                  <a:moveTo>
                    <a:pt x="2112" y="781"/>
                  </a:moveTo>
                  <a:lnTo>
                    <a:pt x="2112" y="781"/>
                  </a:lnTo>
                  <a:cubicBezTo>
                    <a:pt x="2112" y="775"/>
                    <a:pt x="2117" y="770"/>
                    <a:pt x="2123" y="770"/>
                  </a:cubicBezTo>
                  <a:cubicBezTo>
                    <a:pt x="2129" y="770"/>
                    <a:pt x="2134" y="775"/>
                    <a:pt x="2134" y="781"/>
                  </a:cubicBezTo>
                  <a:cubicBezTo>
                    <a:pt x="2134" y="787"/>
                    <a:pt x="2129" y="792"/>
                    <a:pt x="2123" y="792"/>
                  </a:cubicBezTo>
                  <a:cubicBezTo>
                    <a:pt x="2117" y="792"/>
                    <a:pt x="2112" y="787"/>
                    <a:pt x="2112" y="781"/>
                  </a:cubicBezTo>
                  <a:close/>
                  <a:moveTo>
                    <a:pt x="2112" y="674"/>
                  </a:moveTo>
                  <a:lnTo>
                    <a:pt x="2112" y="674"/>
                  </a:lnTo>
                  <a:cubicBezTo>
                    <a:pt x="2112" y="668"/>
                    <a:pt x="2117" y="663"/>
                    <a:pt x="2123" y="663"/>
                  </a:cubicBezTo>
                  <a:cubicBezTo>
                    <a:pt x="2129" y="663"/>
                    <a:pt x="2134" y="668"/>
                    <a:pt x="2134" y="674"/>
                  </a:cubicBezTo>
                  <a:cubicBezTo>
                    <a:pt x="2134" y="680"/>
                    <a:pt x="2129" y="685"/>
                    <a:pt x="2123" y="685"/>
                  </a:cubicBezTo>
                  <a:cubicBezTo>
                    <a:pt x="2117" y="685"/>
                    <a:pt x="2112" y="680"/>
                    <a:pt x="2112" y="674"/>
                  </a:cubicBezTo>
                  <a:close/>
                  <a:moveTo>
                    <a:pt x="2112" y="567"/>
                  </a:moveTo>
                  <a:lnTo>
                    <a:pt x="2112" y="567"/>
                  </a:lnTo>
                  <a:cubicBezTo>
                    <a:pt x="2112" y="562"/>
                    <a:pt x="2117" y="557"/>
                    <a:pt x="2123" y="557"/>
                  </a:cubicBezTo>
                  <a:cubicBezTo>
                    <a:pt x="2129" y="557"/>
                    <a:pt x="2134" y="562"/>
                    <a:pt x="2134" y="567"/>
                  </a:cubicBezTo>
                  <a:cubicBezTo>
                    <a:pt x="2134" y="573"/>
                    <a:pt x="2129" y="578"/>
                    <a:pt x="2123" y="578"/>
                  </a:cubicBezTo>
                  <a:cubicBezTo>
                    <a:pt x="2117" y="578"/>
                    <a:pt x="2112" y="573"/>
                    <a:pt x="2112" y="567"/>
                  </a:cubicBezTo>
                  <a:close/>
                  <a:moveTo>
                    <a:pt x="2112" y="461"/>
                  </a:moveTo>
                  <a:lnTo>
                    <a:pt x="2112" y="461"/>
                  </a:lnTo>
                  <a:cubicBezTo>
                    <a:pt x="2112" y="455"/>
                    <a:pt x="2117" y="450"/>
                    <a:pt x="2123" y="450"/>
                  </a:cubicBezTo>
                  <a:cubicBezTo>
                    <a:pt x="2129" y="450"/>
                    <a:pt x="2134" y="455"/>
                    <a:pt x="2134" y="461"/>
                  </a:cubicBezTo>
                  <a:cubicBezTo>
                    <a:pt x="2134" y="467"/>
                    <a:pt x="2129" y="471"/>
                    <a:pt x="2123" y="471"/>
                  </a:cubicBezTo>
                  <a:cubicBezTo>
                    <a:pt x="2117" y="471"/>
                    <a:pt x="2112" y="467"/>
                    <a:pt x="2112" y="461"/>
                  </a:cubicBezTo>
                  <a:close/>
                  <a:moveTo>
                    <a:pt x="2112" y="354"/>
                  </a:moveTo>
                  <a:lnTo>
                    <a:pt x="2112" y="354"/>
                  </a:lnTo>
                  <a:cubicBezTo>
                    <a:pt x="2112" y="348"/>
                    <a:pt x="2117" y="343"/>
                    <a:pt x="2123" y="343"/>
                  </a:cubicBezTo>
                  <a:cubicBezTo>
                    <a:pt x="2129" y="343"/>
                    <a:pt x="2134" y="348"/>
                    <a:pt x="2134" y="354"/>
                  </a:cubicBezTo>
                  <a:cubicBezTo>
                    <a:pt x="2134" y="360"/>
                    <a:pt x="2129" y="365"/>
                    <a:pt x="2123" y="365"/>
                  </a:cubicBezTo>
                  <a:cubicBezTo>
                    <a:pt x="2117" y="365"/>
                    <a:pt x="2112" y="360"/>
                    <a:pt x="2112" y="354"/>
                  </a:cubicBezTo>
                  <a:close/>
                  <a:moveTo>
                    <a:pt x="2112" y="247"/>
                  </a:moveTo>
                  <a:lnTo>
                    <a:pt x="2112" y="247"/>
                  </a:lnTo>
                  <a:cubicBezTo>
                    <a:pt x="2112" y="242"/>
                    <a:pt x="2117" y="237"/>
                    <a:pt x="2123" y="237"/>
                  </a:cubicBezTo>
                  <a:cubicBezTo>
                    <a:pt x="2129" y="237"/>
                    <a:pt x="2134" y="242"/>
                    <a:pt x="2134" y="247"/>
                  </a:cubicBezTo>
                  <a:cubicBezTo>
                    <a:pt x="2134" y="253"/>
                    <a:pt x="2129" y="258"/>
                    <a:pt x="2123" y="258"/>
                  </a:cubicBezTo>
                  <a:cubicBezTo>
                    <a:pt x="2117" y="258"/>
                    <a:pt x="2112" y="253"/>
                    <a:pt x="2112" y="247"/>
                  </a:cubicBezTo>
                  <a:close/>
                  <a:moveTo>
                    <a:pt x="2112" y="141"/>
                  </a:moveTo>
                  <a:lnTo>
                    <a:pt x="2112" y="141"/>
                  </a:lnTo>
                  <a:cubicBezTo>
                    <a:pt x="2112" y="135"/>
                    <a:pt x="2117" y="130"/>
                    <a:pt x="2123" y="130"/>
                  </a:cubicBezTo>
                  <a:cubicBezTo>
                    <a:pt x="2129" y="130"/>
                    <a:pt x="2134" y="135"/>
                    <a:pt x="2134" y="141"/>
                  </a:cubicBezTo>
                  <a:cubicBezTo>
                    <a:pt x="2134" y="147"/>
                    <a:pt x="2129" y="151"/>
                    <a:pt x="2123" y="151"/>
                  </a:cubicBezTo>
                  <a:cubicBezTo>
                    <a:pt x="2117" y="151"/>
                    <a:pt x="2112" y="147"/>
                    <a:pt x="2112" y="141"/>
                  </a:cubicBezTo>
                  <a:close/>
                  <a:moveTo>
                    <a:pt x="2112" y="34"/>
                  </a:moveTo>
                  <a:lnTo>
                    <a:pt x="2112" y="34"/>
                  </a:lnTo>
                  <a:cubicBezTo>
                    <a:pt x="2112" y="28"/>
                    <a:pt x="2117" y="23"/>
                    <a:pt x="2123" y="23"/>
                  </a:cubicBezTo>
                  <a:cubicBezTo>
                    <a:pt x="2129" y="23"/>
                    <a:pt x="2134" y="28"/>
                    <a:pt x="2134" y="34"/>
                  </a:cubicBezTo>
                  <a:cubicBezTo>
                    <a:pt x="2134" y="40"/>
                    <a:pt x="2129" y="45"/>
                    <a:pt x="2123" y="45"/>
                  </a:cubicBezTo>
                  <a:cubicBezTo>
                    <a:pt x="2117" y="45"/>
                    <a:pt x="2112" y="40"/>
                    <a:pt x="2112" y="34"/>
                  </a:cubicBezTo>
                  <a:close/>
                  <a:moveTo>
                    <a:pt x="2039" y="22"/>
                  </a:moveTo>
                  <a:lnTo>
                    <a:pt x="2039" y="22"/>
                  </a:lnTo>
                  <a:cubicBezTo>
                    <a:pt x="2033" y="22"/>
                    <a:pt x="2029" y="17"/>
                    <a:pt x="2029" y="11"/>
                  </a:cubicBezTo>
                  <a:cubicBezTo>
                    <a:pt x="2029" y="5"/>
                    <a:pt x="2033" y="0"/>
                    <a:pt x="2039" y="0"/>
                  </a:cubicBezTo>
                  <a:cubicBezTo>
                    <a:pt x="2045" y="0"/>
                    <a:pt x="2050" y="5"/>
                    <a:pt x="2050" y="11"/>
                  </a:cubicBezTo>
                  <a:cubicBezTo>
                    <a:pt x="2050" y="17"/>
                    <a:pt x="2045" y="22"/>
                    <a:pt x="2039" y="22"/>
                  </a:cubicBezTo>
                  <a:close/>
                  <a:moveTo>
                    <a:pt x="1933" y="22"/>
                  </a:moveTo>
                  <a:lnTo>
                    <a:pt x="1933" y="22"/>
                  </a:lnTo>
                  <a:cubicBezTo>
                    <a:pt x="1927" y="22"/>
                    <a:pt x="1922" y="17"/>
                    <a:pt x="1922" y="11"/>
                  </a:cubicBezTo>
                  <a:cubicBezTo>
                    <a:pt x="1922" y="5"/>
                    <a:pt x="1927" y="0"/>
                    <a:pt x="1933" y="0"/>
                  </a:cubicBezTo>
                  <a:cubicBezTo>
                    <a:pt x="1939" y="0"/>
                    <a:pt x="1943" y="5"/>
                    <a:pt x="1943" y="11"/>
                  </a:cubicBezTo>
                  <a:cubicBezTo>
                    <a:pt x="1943" y="17"/>
                    <a:pt x="1939" y="22"/>
                    <a:pt x="1933" y="22"/>
                  </a:cubicBezTo>
                  <a:close/>
                  <a:moveTo>
                    <a:pt x="1826" y="22"/>
                  </a:moveTo>
                  <a:lnTo>
                    <a:pt x="1826" y="22"/>
                  </a:lnTo>
                  <a:cubicBezTo>
                    <a:pt x="1820" y="22"/>
                    <a:pt x="1815" y="17"/>
                    <a:pt x="1815" y="11"/>
                  </a:cubicBezTo>
                  <a:cubicBezTo>
                    <a:pt x="1815" y="5"/>
                    <a:pt x="1820" y="0"/>
                    <a:pt x="1826" y="0"/>
                  </a:cubicBezTo>
                  <a:cubicBezTo>
                    <a:pt x="1832" y="0"/>
                    <a:pt x="1837" y="5"/>
                    <a:pt x="1837" y="11"/>
                  </a:cubicBezTo>
                  <a:cubicBezTo>
                    <a:pt x="1837" y="17"/>
                    <a:pt x="1832" y="22"/>
                    <a:pt x="1826" y="22"/>
                  </a:cubicBezTo>
                  <a:close/>
                  <a:moveTo>
                    <a:pt x="1719" y="22"/>
                  </a:moveTo>
                  <a:lnTo>
                    <a:pt x="1719" y="22"/>
                  </a:lnTo>
                  <a:cubicBezTo>
                    <a:pt x="1713" y="22"/>
                    <a:pt x="1709" y="17"/>
                    <a:pt x="1709" y="11"/>
                  </a:cubicBezTo>
                  <a:cubicBezTo>
                    <a:pt x="1709" y="5"/>
                    <a:pt x="1713" y="0"/>
                    <a:pt x="1719" y="0"/>
                  </a:cubicBezTo>
                  <a:cubicBezTo>
                    <a:pt x="1725" y="0"/>
                    <a:pt x="1730" y="5"/>
                    <a:pt x="1730" y="11"/>
                  </a:cubicBezTo>
                  <a:cubicBezTo>
                    <a:pt x="1730" y="17"/>
                    <a:pt x="1725" y="22"/>
                    <a:pt x="1719" y="22"/>
                  </a:cubicBezTo>
                  <a:close/>
                  <a:moveTo>
                    <a:pt x="1613" y="22"/>
                  </a:moveTo>
                  <a:lnTo>
                    <a:pt x="1613" y="22"/>
                  </a:lnTo>
                  <a:cubicBezTo>
                    <a:pt x="1607" y="22"/>
                    <a:pt x="1602" y="17"/>
                    <a:pt x="1602" y="11"/>
                  </a:cubicBezTo>
                  <a:cubicBezTo>
                    <a:pt x="1602" y="5"/>
                    <a:pt x="1607" y="0"/>
                    <a:pt x="1613" y="0"/>
                  </a:cubicBezTo>
                  <a:cubicBezTo>
                    <a:pt x="1619" y="0"/>
                    <a:pt x="1623" y="5"/>
                    <a:pt x="1623" y="11"/>
                  </a:cubicBezTo>
                  <a:cubicBezTo>
                    <a:pt x="1623" y="17"/>
                    <a:pt x="1619" y="22"/>
                    <a:pt x="1613" y="22"/>
                  </a:cubicBezTo>
                  <a:close/>
                  <a:moveTo>
                    <a:pt x="1506" y="22"/>
                  </a:moveTo>
                  <a:lnTo>
                    <a:pt x="1506" y="22"/>
                  </a:lnTo>
                  <a:cubicBezTo>
                    <a:pt x="1500" y="22"/>
                    <a:pt x="1495" y="17"/>
                    <a:pt x="1495" y="11"/>
                  </a:cubicBezTo>
                  <a:cubicBezTo>
                    <a:pt x="1495" y="5"/>
                    <a:pt x="1500" y="0"/>
                    <a:pt x="1506" y="0"/>
                  </a:cubicBezTo>
                  <a:cubicBezTo>
                    <a:pt x="1512" y="0"/>
                    <a:pt x="1517" y="5"/>
                    <a:pt x="1517" y="11"/>
                  </a:cubicBezTo>
                  <a:cubicBezTo>
                    <a:pt x="1517" y="17"/>
                    <a:pt x="1512" y="22"/>
                    <a:pt x="1506" y="22"/>
                  </a:cubicBezTo>
                  <a:close/>
                  <a:moveTo>
                    <a:pt x="1399" y="22"/>
                  </a:moveTo>
                  <a:lnTo>
                    <a:pt x="1399" y="22"/>
                  </a:lnTo>
                  <a:cubicBezTo>
                    <a:pt x="1393" y="22"/>
                    <a:pt x="1389" y="17"/>
                    <a:pt x="1389" y="11"/>
                  </a:cubicBezTo>
                  <a:cubicBezTo>
                    <a:pt x="1389" y="5"/>
                    <a:pt x="1393" y="0"/>
                    <a:pt x="1399" y="0"/>
                  </a:cubicBezTo>
                  <a:cubicBezTo>
                    <a:pt x="1405" y="0"/>
                    <a:pt x="1410" y="5"/>
                    <a:pt x="1410" y="11"/>
                  </a:cubicBezTo>
                  <a:cubicBezTo>
                    <a:pt x="1410" y="17"/>
                    <a:pt x="1405" y="22"/>
                    <a:pt x="1399" y="22"/>
                  </a:cubicBezTo>
                  <a:close/>
                  <a:moveTo>
                    <a:pt x="1293" y="22"/>
                  </a:moveTo>
                  <a:lnTo>
                    <a:pt x="1293" y="22"/>
                  </a:lnTo>
                  <a:cubicBezTo>
                    <a:pt x="1287" y="22"/>
                    <a:pt x="1282" y="17"/>
                    <a:pt x="1282" y="11"/>
                  </a:cubicBezTo>
                  <a:cubicBezTo>
                    <a:pt x="1282" y="5"/>
                    <a:pt x="1287" y="0"/>
                    <a:pt x="1293" y="0"/>
                  </a:cubicBezTo>
                  <a:cubicBezTo>
                    <a:pt x="1298" y="0"/>
                    <a:pt x="1303" y="5"/>
                    <a:pt x="1303" y="11"/>
                  </a:cubicBezTo>
                  <a:cubicBezTo>
                    <a:pt x="1303" y="17"/>
                    <a:pt x="1298" y="22"/>
                    <a:pt x="1293" y="22"/>
                  </a:cubicBezTo>
                  <a:close/>
                  <a:moveTo>
                    <a:pt x="1186" y="22"/>
                  </a:moveTo>
                  <a:lnTo>
                    <a:pt x="1186" y="22"/>
                  </a:lnTo>
                  <a:cubicBezTo>
                    <a:pt x="1180" y="22"/>
                    <a:pt x="1175" y="17"/>
                    <a:pt x="1175" y="11"/>
                  </a:cubicBezTo>
                  <a:cubicBezTo>
                    <a:pt x="1175" y="5"/>
                    <a:pt x="1180" y="0"/>
                    <a:pt x="1186" y="0"/>
                  </a:cubicBezTo>
                  <a:cubicBezTo>
                    <a:pt x="1192" y="0"/>
                    <a:pt x="1197" y="5"/>
                    <a:pt x="1197" y="11"/>
                  </a:cubicBezTo>
                  <a:cubicBezTo>
                    <a:pt x="1197" y="17"/>
                    <a:pt x="1192" y="22"/>
                    <a:pt x="1186" y="22"/>
                  </a:cubicBezTo>
                  <a:close/>
                  <a:moveTo>
                    <a:pt x="1079" y="22"/>
                  </a:moveTo>
                  <a:lnTo>
                    <a:pt x="1079" y="22"/>
                  </a:lnTo>
                  <a:cubicBezTo>
                    <a:pt x="1073" y="22"/>
                    <a:pt x="1068" y="17"/>
                    <a:pt x="1068" y="11"/>
                  </a:cubicBezTo>
                  <a:cubicBezTo>
                    <a:pt x="1068" y="5"/>
                    <a:pt x="1073" y="0"/>
                    <a:pt x="1079" y="0"/>
                  </a:cubicBezTo>
                  <a:cubicBezTo>
                    <a:pt x="1085" y="0"/>
                    <a:pt x="1090" y="5"/>
                    <a:pt x="1090" y="11"/>
                  </a:cubicBezTo>
                  <a:cubicBezTo>
                    <a:pt x="1090" y="17"/>
                    <a:pt x="1085" y="22"/>
                    <a:pt x="1079" y="22"/>
                  </a:cubicBezTo>
                  <a:close/>
                  <a:moveTo>
                    <a:pt x="972" y="22"/>
                  </a:moveTo>
                  <a:lnTo>
                    <a:pt x="972" y="22"/>
                  </a:lnTo>
                  <a:cubicBezTo>
                    <a:pt x="967" y="22"/>
                    <a:pt x="962" y="17"/>
                    <a:pt x="962" y="11"/>
                  </a:cubicBezTo>
                  <a:cubicBezTo>
                    <a:pt x="962" y="5"/>
                    <a:pt x="967" y="0"/>
                    <a:pt x="972" y="0"/>
                  </a:cubicBezTo>
                  <a:cubicBezTo>
                    <a:pt x="978" y="0"/>
                    <a:pt x="983" y="5"/>
                    <a:pt x="983" y="11"/>
                  </a:cubicBezTo>
                  <a:cubicBezTo>
                    <a:pt x="983" y="17"/>
                    <a:pt x="978" y="22"/>
                    <a:pt x="972" y="22"/>
                  </a:cubicBezTo>
                  <a:close/>
                  <a:moveTo>
                    <a:pt x="866" y="22"/>
                  </a:moveTo>
                  <a:lnTo>
                    <a:pt x="866" y="22"/>
                  </a:lnTo>
                  <a:cubicBezTo>
                    <a:pt x="860" y="22"/>
                    <a:pt x="855" y="17"/>
                    <a:pt x="855" y="11"/>
                  </a:cubicBezTo>
                  <a:cubicBezTo>
                    <a:pt x="855" y="5"/>
                    <a:pt x="860" y="0"/>
                    <a:pt x="866" y="0"/>
                  </a:cubicBezTo>
                  <a:cubicBezTo>
                    <a:pt x="872" y="0"/>
                    <a:pt x="876" y="5"/>
                    <a:pt x="876" y="11"/>
                  </a:cubicBezTo>
                  <a:cubicBezTo>
                    <a:pt x="876" y="17"/>
                    <a:pt x="872" y="22"/>
                    <a:pt x="866" y="22"/>
                  </a:cubicBezTo>
                  <a:close/>
                  <a:moveTo>
                    <a:pt x="759" y="22"/>
                  </a:moveTo>
                  <a:lnTo>
                    <a:pt x="759" y="22"/>
                  </a:lnTo>
                  <a:cubicBezTo>
                    <a:pt x="753" y="22"/>
                    <a:pt x="748" y="17"/>
                    <a:pt x="748" y="11"/>
                  </a:cubicBezTo>
                  <a:cubicBezTo>
                    <a:pt x="748" y="5"/>
                    <a:pt x="753" y="0"/>
                    <a:pt x="759" y="0"/>
                  </a:cubicBezTo>
                  <a:cubicBezTo>
                    <a:pt x="765" y="0"/>
                    <a:pt x="770" y="5"/>
                    <a:pt x="770" y="11"/>
                  </a:cubicBezTo>
                  <a:cubicBezTo>
                    <a:pt x="770" y="17"/>
                    <a:pt x="765" y="22"/>
                    <a:pt x="759" y="22"/>
                  </a:cubicBezTo>
                  <a:close/>
                  <a:moveTo>
                    <a:pt x="652" y="22"/>
                  </a:moveTo>
                  <a:lnTo>
                    <a:pt x="652" y="22"/>
                  </a:lnTo>
                  <a:cubicBezTo>
                    <a:pt x="647" y="22"/>
                    <a:pt x="642" y="17"/>
                    <a:pt x="642" y="11"/>
                  </a:cubicBezTo>
                  <a:cubicBezTo>
                    <a:pt x="642" y="5"/>
                    <a:pt x="647" y="0"/>
                    <a:pt x="652" y="0"/>
                  </a:cubicBezTo>
                  <a:cubicBezTo>
                    <a:pt x="658" y="0"/>
                    <a:pt x="663" y="5"/>
                    <a:pt x="663" y="11"/>
                  </a:cubicBezTo>
                  <a:cubicBezTo>
                    <a:pt x="663" y="17"/>
                    <a:pt x="658" y="22"/>
                    <a:pt x="652" y="22"/>
                  </a:cubicBezTo>
                  <a:close/>
                  <a:moveTo>
                    <a:pt x="546" y="22"/>
                  </a:moveTo>
                  <a:lnTo>
                    <a:pt x="546" y="22"/>
                  </a:lnTo>
                  <a:cubicBezTo>
                    <a:pt x="540" y="22"/>
                    <a:pt x="535" y="17"/>
                    <a:pt x="535" y="11"/>
                  </a:cubicBezTo>
                  <a:cubicBezTo>
                    <a:pt x="535" y="5"/>
                    <a:pt x="540" y="0"/>
                    <a:pt x="546" y="0"/>
                  </a:cubicBezTo>
                  <a:cubicBezTo>
                    <a:pt x="552" y="0"/>
                    <a:pt x="556" y="5"/>
                    <a:pt x="556" y="11"/>
                  </a:cubicBezTo>
                  <a:cubicBezTo>
                    <a:pt x="556" y="17"/>
                    <a:pt x="552" y="22"/>
                    <a:pt x="546" y="22"/>
                  </a:cubicBezTo>
                  <a:close/>
                  <a:moveTo>
                    <a:pt x="439" y="22"/>
                  </a:moveTo>
                  <a:lnTo>
                    <a:pt x="439" y="22"/>
                  </a:lnTo>
                  <a:cubicBezTo>
                    <a:pt x="433" y="22"/>
                    <a:pt x="428" y="17"/>
                    <a:pt x="428" y="11"/>
                  </a:cubicBezTo>
                  <a:cubicBezTo>
                    <a:pt x="428" y="5"/>
                    <a:pt x="433" y="0"/>
                    <a:pt x="439" y="0"/>
                  </a:cubicBezTo>
                  <a:cubicBezTo>
                    <a:pt x="445" y="0"/>
                    <a:pt x="450" y="5"/>
                    <a:pt x="450" y="11"/>
                  </a:cubicBezTo>
                  <a:cubicBezTo>
                    <a:pt x="450" y="17"/>
                    <a:pt x="445" y="22"/>
                    <a:pt x="439" y="22"/>
                  </a:cubicBezTo>
                  <a:close/>
                  <a:moveTo>
                    <a:pt x="332" y="22"/>
                  </a:moveTo>
                  <a:lnTo>
                    <a:pt x="332" y="22"/>
                  </a:lnTo>
                  <a:cubicBezTo>
                    <a:pt x="326" y="22"/>
                    <a:pt x="322" y="17"/>
                    <a:pt x="322" y="11"/>
                  </a:cubicBezTo>
                  <a:cubicBezTo>
                    <a:pt x="322" y="5"/>
                    <a:pt x="326" y="0"/>
                    <a:pt x="332" y="0"/>
                  </a:cubicBezTo>
                  <a:cubicBezTo>
                    <a:pt x="338" y="0"/>
                    <a:pt x="343" y="5"/>
                    <a:pt x="343" y="11"/>
                  </a:cubicBezTo>
                  <a:cubicBezTo>
                    <a:pt x="343" y="17"/>
                    <a:pt x="338" y="22"/>
                    <a:pt x="332" y="22"/>
                  </a:cubicBezTo>
                  <a:close/>
                  <a:moveTo>
                    <a:pt x="226" y="22"/>
                  </a:moveTo>
                  <a:lnTo>
                    <a:pt x="226" y="22"/>
                  </a:lnTo>
                  <a:cubicBezTo>
                    <a:pt x="220" y="22"/>
                    <a:pt x="215" y="17"/>
                    <a:pt x="215" y="11"/>
                  </a:cubicBezTo>
                  <a:cubicBezTo>
                    <a:pt x="215" y="5"/>
                    <a:pt x="220" y="0"/>
                    <a:pt x="226" y="0"/>
                  </a:cubicBezTo>
                  <a:cubicBezTo>
                    <a:pt x="232" y="0"/>
                    <a:pt x="236" y="5"/>
                    <a:pt x="236" y="11"/>
                  </a:cubicBezTo>
                  <a:cubicBezTo>
                    <a:pt x="236" y="17"/>
                    <a:pt x="232" y="22"/>
                    <a:pt x="226" y="22"/>
                  </a:cubicBezTo>
                  <a:close/>
                  <a:moveTo>
                    <a:pt x="119" y="22"/>
                  </a:moveTo>
                  <a:lnTo>
                    <a:pt x="119" y="22"/>
                  </a:lnTo>
                  <a:cubicBezTo>
                    <a:pt x="113" y="22"/>
                    <a:pt x="108" y="17"/>
                    <a:pt x="108" y="11"/>
                  </a:cubicBezTo>
                  <a:cubicBezTo>
                    <a:pt x="108" y="5"/>
                    <a:pt x="113" y="0"/>
                    <a:pt x="119" y="0"/>
                  </a:cubicBezTo>
                  <a:cubicBezTo>
                    <a:pt x="125" y="0"/>
                    <a:pt x="130" y="5"/>
                    <a:pt x="130" y="11"/>
                  </a:cubicBezTo>
                  <a:cubicBezTo>
                    <a:pt x="130" y="17"/>
                    <a:pt x="125" y="22"/>
                    <a:pt x="119" y="22"/>
                  </a:cubicBezTo>
                  <a:close/>
                  <a:moveTo>
                    <a:pt x="12" y="22"/>
                  </a:moveTo>
                  <a:lnTo>
                    <a:pt x="12" y="22"/>
                  </a:lnTo>
                  <a:cubicBezTo>
                    <a:pt x="6" y="22"/>
                    <a:pt x="2" y="17"/>
                    <a:pt x="2" y="11"/>
                  </a:cubicBezTo>
                  <a:cubicBezTo>
                    <a:pt x="2" y="5"/>
                    <a:pt x="6" y="0"/>
                    <a:pt x="12" y="0"/>
                  </a:cubicBezTo>
                  <a:cubicBezTo>
                    <a:pt x="18" y="0"/>
                    <a:pt x="23" y="5"/>
                    <a:pt x="23" y="11"/>
                  </a:cubicBezTo>
                  <a:cubicBezTo>
                    <a:pt x="23" y="17"/>
                    <a:pt x="18" y="22"/>
                    <a:pt x="12" y="22"/>
                  </a:cubicBezTo>
                  <a:close/>
                </a:path>
              </a:pathLst>
            </a:custGeom>
            <a:solidFill>
              <a:srgbClr val="00BCF2"/>
            </a:solidFill>
            <a:ln w="1588" cap="flat">
              <a:solidFill>
                <a:srgbClr val="00BCF2"/>
              </a:solidFill>
              <a:prstDash val="solid"/>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endParaRPr lang="en-US">
                <a:solidFill>
                  <a:srgbClr val="FFFFFF"/>
                </a:solidFill>
              </a:endParaRPr>
            </a:p>
          </p:txBody>
        </p:sp>
        <p:sp>
          <p:nvSpPr>
            <p:cNvPr id="53" name="Rectangle 52"/>
            <p:cNvSpPr>
              <a:spLocks noChangeArrowheads="1"/>
            </p:cNvSpPr>
            <p:nvPr/>
          </p:nvSpPr>
          <p:spPr bwMode="auto">
            <a:xfrm>
              <a:off x="5559" y="1997"/>
              <a:ext cx="126" cy="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r>
                <a:rPr lang="en-US" altLang="en-US" sz="1400" b="1" dirty="0">
                  <a:solidFill>
                    <a:srgbClr val="00BCF2"/>
                  </a:solidFill>
                  <a:latin typeface="Segoe UI" panose="020B0502040204020203" pitchFamily="34" charset="0"/>
                  <a:cs typeface="Segoe UI" panose="020B0502040204020203" pitchFamily="34" charset="0"/>
                </a:rPr>
                <a:t>VNET</a:t>
              </a:r>
              <a:endParaRPr lang="en-US" altLang="en-US" sz="1400" b="1" dirty="0">
                <a:solidFill>
                  <a:srgbClr val="FFFFFF"/>
                </a:solidFill>
                <a:latin typeface="Segoe UI" panose="020B0502040204020203" pitchFamily="34" charset="0"/>
                <a:cs typeface="Segoe UI" panose="020B0502040204020203" pitchFamily="34" charset="0"/>
              </a:endParaRPr>
            </a:p>
          </p:txBody>
        </p:sp>
      </p:grpSp>
      <p:grpSp>
        <p:nvGrpSpPr>
          <p:cNvPr id="54" name="Group 53"/>
          <p:cNvGrpSpPr/>
          <p:nvPr/>
        </p:nvGrpSpPr>
        <p:grpSpPr>
          <a:xfrm>
            <a:off x="6856175" y="4120094"/>
            <a:ext cx="1021604" cy="915610"/>
            <a:chOff x="6535565" y="4156939"/>
            <a:chExt cx="1314970" cy="1059763"/>
          </a:xfrm>
        </p:grpSpPr>
        <p:pic>
          <p:nvPicPr>
            <p:cNvPr id="55" name="Picture 54"/>
            <p:cNvPicPr>
              <a:picLocks noChangeAspect="1"/>
            </p:cNvPicPr>
            <p:nvPr/>
          </p:nvPicPr>
          <p:blipFill>
            <a:blip r:embed="rId4"/>
            <a:stretch>
              <a:fillRect/>
            </a:stretch>
          </p:blipFill>
          <p:spPr>
            <a:xfrm>
              <a:off x="6954276" y="4640457"/>
              <a:ext cx="778436" cy="576245"/>
            </a:xfrm>
            <a:prstGeom prst="rect">
              <a:avLst/>
            </a:prstGeom>
          </p:spPr>
        </p:pic>
        <p:sp>
          <p:nvSpPr>
            <p:cNvPr id="56" name="TextBox 106"/>
            <p:cNvSpPr txBox="1"/>
            <p:nvPr/>
          </p:nvSpPr>
          <p:spPr>
            <a:xfrm>
              <a:off x="6535565" y="4156939"/>
              <a:ext cx="1314970" cy="33860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r>
                <a:rPr lang="en-US" sz="1600" dirty="0">
                  <a:latin typeface="Segoe UI"/>
                </a:rPr>
                <a:t>Scalable NIC</a:t>
              </a:r>
            </a:p>
          </p:txBody>
        </p:sp>
      </p:grpSp>
      <p:sp>
        <p:nvSpPr>
          <p:cNvPr id="57" name="TextBox 130"/>
          <p:cNvSpPr txBox="1"/>
          <p:nvPr/>
        </p:nvSpPr>
        <p:spPr>
          <a:xfrm>
            <a:off x="10612964" y="3041870"/>
            <a:ext cx="1120531" cy="1104318"/>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lnSpc>
                <a:spcPct val="90000"/>
              </a:lnSpc>
              <a:spcAft>
                <a:spcPts val="588"/>
              </a:spcAft>
            </a:pPr>
            <a:r>
              <a:rPr lang="en-US" sz="5882" dirty="0">
                <a:latin typeface="Segoe UI"/>
              </a:rPr>
              <a:t>…</a:t>
            </a:r>
          </a:p>
        </p:txBody>
      </p:sp>
      <p:sp>
        <p:nvSpPr>
          <p:cNvPr id="58" name="Rounded Rectangle 57"/>
          <p:cNvSpPr/>
          <p:nvPr/>
        </p:nvSpPr>
        <p:spPr bwMode="auto">
          <a:xfrm>
            <a:off x="6609148" y="2795506"/>
            <a:ext cx="4806792" cy="2355229"/>
          </a:xfrm>
          <a:prstGeom prst="roundRect">
            <a:avLst/>
          </a:prstGeom>
          <a:noFill/>
          <a:ln>
            <a:solidFill>
              <a:schemeClr val="accent3">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91427" tIns="91427" rIns="34289" bIns="34289"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227"/>
            <a:endParaRPr lang="en-US" sz="1600" spc="-102"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5" name="Group 64"/>
          <p:cNvGrpSpPr/>
          <p:nvPr/>
        </p:nvGrpSpPr>
        <p:grpSpPr>
          <a:xfrm>
            <a:off x="9639303" y="2891041"/>
            <a:ext cx="975485" cy="1212339"/>
            <a:chOff x="7165720" y="3298397"/>
            <a:chExt cx="636108" cy="1019408"/>
          </a:xfrm>
        </p:grpSpPr>
        <p:pic>
          <p:nvPicPr>
            <p:cNvPr id="66" name="Picture 6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65720" y="3298397"/>
              <a:ext cx="636108" cy="72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46"/>
            <p:cNvSpPr txBox="1"/>
            <p:nvPr/>
          </p:nvSpPr>
          <p:spPr>
            <a:xfrm>
              <a:off x="7332418" y="4007248"/>
              <a:ext cx="404766" cy="31055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r>
                <a:rPr lang="en-US" dirty="0">
                  <a:latin typeface="Segoe UI"/>
                </a:rPr>
                <a:t>VM</a:t>
              </a:r>
              <a:endParaRPr lang="en-US" sz="2353" dirty="0">
                <a:latin typeface="Segoe UI"/>
              </a:endParaRPr>
            </a:p>
          </p:txBody>
        </p:sp>
      </p:grpSp>
      <p:sp>
        <p:nvSpPr>
          <p:cNvPr id="68" name="Rectangle 67"/>
          <p:cNvSpPr/>
          <p:nvPr/>
        </p:nvSpPr>
        <p:spPr>
          <a:xfrm>
            <a:off x="6821103" y="2407008"/>
            <a:ext cx="1039067" cy="33855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r>
              <a:rPr lang="en-US" sz="1600" b="1" dirty="0">
                <a:solidFill>
                  <a:srgbClr val="FFC000"/>
                </a:solidFill>
                <a:latin typeface="Segoe UI"/>
              </a:rPr>
              <a:t>Scale Set</a:t>
            </a:r>
          </a:p>
        </p:txBody>
      </p:sp>
      <p:sp>
        <p:nvSpPr>
          <p:cNvPr id="69" name="Rectangle 68"/>
          <p:cNvSpPr/>
          <p:nvPr/>
        </p:nvSpPr>
        <p:spPr>
          <a:xfrm>
            <a:off x="9745856" y="4470615"/>
            <a:ext cx="125047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r>
              <a:rPr lang="en-US" dirty="0">
                <a:latin typeface="Segoe UI"/>
              </a:rPr>
              <a:t>Extensions</a:t>
            </a:r>
          </a:p>
        </p:txBody>
      </p:sp>
      <p:grpSp>
        <p:nvGrpSpPr>
          <p:cNvPr id="70" name="Group 69"/>
          <p:cNvGrpSpPr/>
          <p:nvPr/>
        </p:nvGrpSpPr>
        <p:grpSpPr>
          <a:xfrm>
            <a:off x="8501983" y="2891041"/>
            <a:ext cx="975485" cy="1212339"/>
            <a:chOff x="7165720" y="3298397"/>
            <a:chExt cx="636108" cy="1019408"/>
          </a:xfrm>
        </p:grpSpPr>
        <p:pic>
          <p:nvPicPr>
            <p:cNvPr id="71" name="Picture 7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65720" y="3298397"/>
              <a:ext cx="636108" cy="72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46"/>
            <p:cNvSpPr txBox="1"/>
            <p:nvPr/>
          </p:nvSpPr>
          <p:spPr>
            <a:xfrm>
              <a:off x="7332418" y="4007248"/>
              <a:ext cx="404766" cy="31055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r>
                <a:rPr lang="en-US" dirty="0">
                  <a:latin typeface="Segoe UI"/>
                </a:rPr>
                <a:t>VM</a:t>
              </a:r>
              <a:endParaRPr lang="en-US" sz="2353" dirty="0">
                <a:latin typeface="Segoe UI"/>
              </a:endParaRPr>
            </a:p>
          </p:txBody>
        </p:sp>
      </p:grpSp>
      <p:grpSp>
        <p:nvGrpSpPr>
          <p:cNvPr id="73" name="Group 72"/>
          <p:cNvGrpSpPr/>
          <p:nvPr/>
        </p:nvGrpSpPr>
        <p:grpSpPr>
          <a:xfrm>
            <a:off x="7372428" y="2885715"/>
            <a:ext cx="975485" cy="1212339"/>
            <a:chOff x="7165720" y="3298397"/>
            <a:chExt cx="636108" cy="1019408"/>
          </a:xfrm>
        </p:grpSpPr>
        <p:pic>
          <p:nvPicPr>
            <p:cNvPr id="74" name="Picture 7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65720" y="3298397"/>
              <a:ext cx="636108" cy="72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46"/>
            <p:cNvSpPr txBox="1"/>
            <p:nvPr/>
          </p:nvSpPr>
          <p:spPr>
            <a:xfrm>
              <a:off x="7332418" y="4007248"/>
              <a:ext cx="404766" cy="31055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r>
                <a:rPr lang="en-US" dirty="0">
                  <a:latin typeface="Segoe UI"/>
                </a:rPr>
                <a:t>VM</a:t>
              </a:r>
              <a:endParaRPr lang="en-US" sz="2353" dirty="0">
                <a:latin typeface="Segoe UI"/>
              </a:endParaRPr>
            </a:p>
          </p:txBody>
        </p:sp>
      </p:grpSp>
    </p:spTree>
    <p:extLst>
      <p:ext uri="{BB962C8B-B14F-4D97-AF65-F5344CB8AC3E}">
        <p14:creationId xmlns:p14="http://schemas.microsoft.com/office/powerpoint/2010/main" val="373832251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0066" y="1189495"/>
            <a:ext cx="11651870" cy="4674485"/>
          </a:xfrm>
        </p:spPr>
        <p:txBody>
          <a:bodyPr/>
          <a:lstStyle/>
          <a:p>
            <a:r>
              <a:rPr lang="en-US" sz="3200" dirty="0" smtClean="0"/>
              <a:t>Availability Set</a:t>
            </a:r>
          </a:p>
          <a:p>
            <a:r>
              <a:rPr lang="en-US" sz="3200" dirty="0" smtClean="0"/>
              <a:t>Virtual Machines</a:t>
            </a:r>
          </a:p>
          <a:p>
            <a:r>
              <a:rPr lang="en-US" sz="3200" dirty="0" smtClean="0"/>
              <a:t>Load Balancer</a:t>
            </a:r>
          </a:p>
          <a:p>
            <a:r>
              <a:rPr lang="en-US" sz="3200" dirty="0" smtClean="0"/>
              <a:t>Network Interface</a:t>
            </a:r>
          </a:p>
          <a:p>
            <a:r>
              <a:rPr lang="en-US" sz="3200" dirty="0" smtClean="0"/>
              <a:t>Public IP Address</a:t>
            </a:r>
          </a:p>
          <a:p>
            <a:r>
              <a:rPr lang="en-US" sz="3200" dirty="0" smtClean="0"/>
              <a:t>Virtual Network</a:t>
            </a:r>
          </a:p>
          <a:p>
            <a:r>
              <a:rPr lang="en-US" sz="3200" dirty="0" smtClean="0"/>
              <a:t>Storage</a:t>
            </a:r>
            <a:endParaRPr lang="en-US" sz="3200" dirty="0"/>
          </a:p>
          <a:p>
            <a:pPr lvl="1"/>
            <a:endParaRPr lang="en-US" dirty="0"/>
          </a:p>
          <a:p>
            <a:pPr lvl="1"/>
            <a:endParaRPr lang="en-US" dirty="0" smtClean="0"/>
          </a:p>
        </p:txBody>
      </p:sp>
      <p:sp>
        <p:nvSpPr>
          <p:cNvPr id="3" name="Title 2"/>
          <p:cNvSpPr>
            <a:spLocks noGrp="1"/>
          </p:cNvSpPr>
          <p:nvPr>
            <p:ph type="title"/>
          </p:nvPr>
        </p:nvSpPr>
        <p:spPr/>
        <p:txBody>
          <a:bodyPr/>
          <a:lstStyle/>
          <a:p>
            <a:r>
              <a:rPr lang="en-US" dirty="0" smtClean="0"/>
              <a:t>Azure IaaS Audit Logs Available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7859" y="1189177"/>
            <a:ext cx="6068820" cy="5271358"/>
          </a:xfrm>
          <a:prstGeom prst="rect">
            <a:avLst/>
          </a:prstGeom>
        </p:spPr>
      </p:pic>
    </p:spTree>
    <p:extLst>
      <p:ext uri="{BB962C8B-B14F-4D97-AF65-F5344CB8AC3E}">
        <p14:creationId xmlns:p14="http://schemas.microsoft.com/office/powerpoint/2010/main" val="342901305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0066" y="1189495"/>
            <a:ext cx="11651870" cy="2790892"/>
          </a:xfrm>
        </p:spPr>
        <p:txBody>
          <a:bodyPr/>
          <a:lstStyle/>
          <a:p>
            <a:r>
              <a:rPr lang="en-US" sz="2800" dirty="0" smtClean="0"/>
              <a:t>Virtual Machines</a:t>
            </a:r>
          </a:p>
          <a:p>
            <a:r>
              <a:rPr lang="en-US" sz="2800" dirty="0" smtClean="0"/>
              <a:t>Storage</a:t>
            </a:r>
          </a:p>
          <a:p>
            <a:r>
              <a:rPr lang="en-US" sz="2800" dirty="0" smtClean="0"/>
              <a:t>System Center</a:t>
            </a:r>
          </a:p>
          <a:p>
            <a:r>
              <a:rPr lang="en-US" sz="2800" dirty="0" smtClean="0"/>
              <a:t>OMS</a:t>
            </a:r>
            <a:endParaRPr lang="en-US" sz="2800" dirty="0"/>
          </a:p>
          <a:p>
            <a:pPr lvl="1"/>
            <a:endParaRPr lang="en-US" dirty="0"/>
          </a:p>
          <a:p>
            <a:pPr lvl="1"/>
            <a:endParaRPr lang="en-US" dirty="0" smtClean="0"/>
          </a:p>
        </p:txBody>
      </p:sp>
      <p:sp>
        <p:nvSpPr>
          <p:cNvPr id="3" name="Title 2"/>
          <p:cNvSpPr>
            <a:spLocks noGrp="1"/>
          </p:cNvSpPr>
          <p:nvPr>
            <p:ph type="title"/>
          </p:nvPr>
        </p:nvSpPr>
        <p:spPr/>
        <p:txBody>
          <a:bodyPr/>
          <a:lstStyle/>
          <a:p>
            <a:r>
              <a:rPr lang="en-US" sz="4710" dirty="0" smtClean="0"/>
              <a:t>Azure IaaS Monitoring Options</a:t>
            </a:r>
            <a:endParaRPr lang="en-US" sz="471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1282" y="1153165"/>
            <a:ext cx="2222890" cy="546134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8697" y="1153165"/>
            <a:ext cx="2844263" cy="5461348"/>
          </a:xfrm>
          <a:prstGeom prst="rect">
            <a:avLst/>
          </a:prstGeom>
        </p:spPr>
      </p:pic>
      <p:grpSp>
        <p:nvGrpSpPr>
          <p:cNvPr id="6" name="Group 5"/>
          <p:cNvGrpSpPr/>
          <p:nvPr/>
        </p:nvGrpSpPr>
        <p:grpSpPr>
          <a:xfrm>
            <a:off x="3028391" y="1145534"/>
            <a:ext cx="3068615" cy="5322709"/>
            <a:chOff x="3377366" y="1698693"/>
            <a:chExt cx="2771925" cy="4810588"/>
          </a:xfrm>
        </p:grpSpPr>
        <p:sp>
          <p:nvSpPr>
            <p:cNvPr id="7" name="Rectangle 6"/>
            <p:cNvSpPr/>
            <p:nvPr/>
          </p:nvSpPr>
          <p:spPr>
            <a:xfrm>
              <a:off x="3442874" y="1698693"/>
              <a:ext cx="2593774"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3006" fontAlgn="base">
                <a:spcAft>
                  <a:spcPct val="0"/>
                </a:spcAft>
                <a:defRPr/>
              </a:pPr>
              <a:r>
                <a:rPr lang="en-US" sz="2400" dirty="0">
                  <a:solidFill>
                    <a:schemeClr val="tx1">
                      <a:alpha val="99000"/>
                    </a:schemeClr>
                  </a:solidFill>
                  <a:latin typeface="Segoe UI"/>
                  <a:ea typeface="Kozuka Gothic Pro R" pitchFamily="34" charset="-128"/>
                </a:rPr>
                <a:t>Infrastructure</a:t>
              </a:r>
            </a:p>
            <a:p>
              <a:pPr algn="ctr" defTabSz="1463126">
                <a:defRPr/>
              </a:pPr>
              <a:r>
                <a:rPr lang="en-US" sz="1867" dirty="0">
                  <a:solidFill>
                    <a:schemeClr val="tx1">
                      <a:alpha val="99000"/>
                    </a:schemeClr>
                  </a:solidFill>
                  <a:latin typeface="Segoe UI"/>
                  <a:ea typeface="Kozuka Gothic Pro R" pitchFamily="34" charset="-128"/>
                </a:rPr>
                <a:t>(as a Service)</a:t>
              </a:r>
            </a:p>
          </p:txBody>
        </p:sp>
        <p:sp>
          <p:nvSpPr>
            <p:cNvPr id="8" name="Rectangle 7"/>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3126">
                <a:defRPr/>
              </a:pPr>
              <a:r>
                <a:rPr lang="en-US" sz="1867">
                  <a:solidFill>
                    <a:sysClr val="window" lastClr="FFFFFF">
                      <a:alpha val="99000"/>
                    </a:sysClr>
                  </a:solidFill>
                  <a:latin typeface="Segoe UI"/>
                  <a:ea typeface="Segoe UI" pitchFamily="34" charset="0"/>
                  <a:cs typeface="Segoe UI" pitchFamily="34" charset="0"/>
                </a:rPr>
                <a:t>Storage</a:t>
              </a:r>
            </a:p>
          </p:txBody>
        </p:sp>
        <p:sp>
          <p:nvSpPr>
            <p:cNvPr id="9" name="Rectangle 8"/>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3126">
                <a:defRPr/>
              </a:pPr>
              <a:r>
                <a:rPr lang="en-US" sz="1867">
                  <a:solidFill>
                    <a:sysClr val="window" lastClr="FFFFFF">
                      <a:alpha val="99000"/>
                    </a:sysClr>
                  </a:solidFill>
                  <a:latin typeface="Segoe UI"/>
                  <a:ea typeface="Segoe UI" pitchFamily="34" charset="0"/>
                  <a:cs typeface="Segoe UI" pitchFamily="34" charset="0"/>
                </a:rPr>
                <a:t>Servers</a:t>
              </a:r>
            </a:p>
          </p:txBody>
        </p:sp>
        <p:sp>
          <p:nvSpPr>
            <p:cNvPr id="10" name="Rectangle 9"/>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3126">
                <a:defRPr/>
              </a:pPr>
              <a:r>
                <a:rPr lang="en-US" sz="1867">
                  <a:solidFill>
                    <a:sysClr val="window" lastClr="FFFFFF">
                      <a:alpha val="99000"/>
                    </a:sysClr>
                  </a:solidFill>
                  <a:latin typeface="Segoe UI"/>
                  <a:ea typeface="Segoe UI" pitchFamily="34" charset="0"/>
                  <a:cs typeface="Segoe UI" pitchFamily="34" charset="0"/>
                </a:rPr>
                <a:t>Networking</a:t>
              </a:r>
            </a:p>
          </p:txBody>
        </p:sp>
        <p:sp>
          <p:nvSpPr>
            <p:cNvPr id="11" name="Rectangle 10"/>
            <p:cNvSpPr/>
            <p:nvPr/>
          </p:nvSpPr>
          <p:spPr>
            <a:xfrm>
              <a:off x="3928143" y="4173534"/>
              <a:ext cx="1638241" cy="381000"/>
            </a:xfrm>
            <a:prstGeom prst="rect">
              <a:avLst/>
            </a:prstGeom>
            <a:solidFill>
              <a:schemeClr val="accent6"/>
            </a:solidFill>
            <a:ln w="9525" cap="flat" cmpd="sng" algn="ctr">
              <a:noFill/>
              <a:prstDash val="solid"/>
            </a:ln>
            <a:effectLst/>
          </p:spPr>
          <p:txBody>
            <a:bodyPr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O/S</a:t>
              </a:r>
            </a:p>
          </p:txBody>
        </p:sp>
        <p:sp>
          <p:nvSpPr>
            <p:cNvPr id="12" name="Rectangle 11"/>
            <p:cNvSpPr/>
            <p:nvPr/>
          </p:nvSpPr>
          <p:spPr>
            <a:xfrm>
              <a:off x="3928143" y="3718715"/>
              <a:ext cx="1638241" cy="381000"/>
            </a:xfrm>
            <a:prstGeom prst="rect">
              <a:avLst/>
            </a:prstGeom>
            <a:solidFill>
              <a:schemeClr val="accent6"/>
            </a:solidFill>
            <a:ln w="9525" cap="flat" cmpd="sng" algn="ctr">
              <a:noFill/>
              <a:prstDash val="solid"/>
            </a:ln>
            <a:effectLst/>
          </p:spPr>
          <p:txBody>
            <a:bodyPr rtlCol="0" anchor="t" anchorCtr="0"/>
            <a:lstStyle/>
            <a:p>
              <a:pPr algn="ctr" defTabSz="1463126">
                <a:defRPr/>
              </a:pPr>
              <a:r>
                <a:rPr lang="en-US" sz="1867" kern="0" dirty="0">
                  <a:solidFill>
                    <a:sysClr val="window" lastClr="FFFFFF">
                      <a:alpha val="99000"/>
                    </a:sysClr>
                  </a:solidFill>
                  <a:latin typeface="Segoe UI"/>
                  <a:ea typeface="Segoe UI" pitchFamily="34" charset="0"/>
                  <a:cs typeface="Segoe UI" pitchFamily="34" charset="0"/>
                </a:rPr>
                <a:t>Middleware</a:t>
              </a:r>
            </a:p>
          </p:txBody>
        </p:sp>
        <p:sp>
          <p:nvSpPr>
            <p:cNvPr id="13" name="Rectangle 12"/>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3126">
                <a:defRPr/>
              </a:pPr>
              <a:r>
                <a:rPr lang="en-US" sz="1867">
                  <a:solidFill>
                    <a:sysClr val="window" lastClr="FFFFFF">
                      <a:alpha val="99000"/>
                    </a:sysClr>
                  </a:solidFill>
                  <a:latin typeface="Segoe UI"/>
                  <a:ea typeface="Segoe UI" pitchFamily="34" charset="0"/>
                  <a:cs typeface="Segoe UI" pitchFamily="34" charset="0"/>
                </a:rPr>
                <a:t>Virtualization</a:t>
              </a:r>
            </a:p>
          </p:txBody>
        </p:sp>
        <p:sp>
          <p:nvSpPr>
            <p:cNvPr id="14" name="Rectangle 13"/>
            <p:cNvSpPr/>
            <p:nvPr/>
          </p:nvSpPr>
          <p:spPr>
            <a:xfrm>
              <a:off x="3928143" y="2809077"/>
              <a:ext cx="1638241" cy="381000"/>
            </a:xfrm>
            <a:prstGeom prst="rect">
              <a:avLst/>
            </a:prstGeom>
            <a:solidFill>
              <a:schemeClr val="accent6"/>
            </a:solidFill>
            <a:ln w="9525" cap="flat" cmpd="sng" algn="ctr">
              <a:noFill/>
              <a:prstDash val="solid"/>
            </a:ln>
            <a:effectLst/>
          </p:spPr>
          <p:txBody>
            <a:bodyPr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Data</a:t>
              </a:r>
            </a:p>
          </p:txBody>
        </p:sp>
        <p:sp>
          <p:nvSpPr>
            <p:cNvPr id="15" name="Rectangle 14"/>
            <p:cNvSpPr/>
            <p:nvPr/>
          </p:nvSpPr>
          <p:spPr>
            <a:xfrm>
              <a:off x="3928143" y="2354258"/>
              <a:ext cx="1638241" cy="381000"/>
            </a:xfrm>
            <a:prstGeom prst="rect">
              <a:avLst/>
            </a:prstGeom>
            <a:solidFill>
              <a:schemeClr val="accent6"/>
            </a:solidFill>
            <a:ln w="9525" cap="flat" cmpd="sng" algn="ctr">
              <a:noFill/>
              <a:prstDash val="solid"/>
            </a:ln>
            <a:effectLst/>
          </p:spPr>
          <p:txBody>
            <a:bodyPr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Applications</a:t>
              </a:r>
            </a:p>
          </p:txBody>
        </p:sp>
        <p:sp>
          <p:nvSpPr>
            <p:cNvPr id="16" name="Rectangle 15"/>
            <p:cNvSpPr/>
            <p:nvPr/>
          </p:nvSpPr>
          <p:spPr>
            <a:xfrm>
              <a:off x="3928143" y="3263896"/>
              <a:ext cx="1638241" cy="381000"/>
            </a:xfrm>
            <a:prstGeom prst="rect">
              <a:avLst/>
            </a:prstGeom>
            <a:solidFill>
              <a:schemeClr val="accent6"/>
            </a:solidFill>
            <a:ln w="9525" cap="flat" cmpd="sng" algn="ctr">
              <a:noFill/>
              <a:prstDash val="solid"/>
            </a:ln>
            <a:effectLst/>
          </p:spPr>
          <p:txBody>
            <a:bodyPr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Runtime</a:t>
              </a:r>
            </a:p>
          </p:txBody>
        </p:sp>
        <p:sp>
          <p:nvSpPr>
            <p:cNvPr id="17" name="Left Brace 16"/>
            <p:cNvSpPr/>
            <p:nvPr/>
          </p:nvSpPr>
          <p:spPr>
            <a:xfrm flipH="1">
              <a:off x="5575615" y="4587244"/>
              <a:ext cx="228600" cy="176400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63126">
                <a:defRPr/>
              </a:pPr>
              <a:endParaRPr lang="en-US" sz="2267" kern="0">
                <a:solidFill>
                  <a:srgbClr val="FFFFFF"/>
                </a:solidFill>
                <a:latin typeface="Segoe UI"/>
                <a:ea typeface="Segoe UI" pitchFamily="34" charset="0"/>
                <a:cs typeface="Segoe UI" pitchFamily="34" charset="0"/>
              </a:endParaRPr>
            </a:p>
          </p:txBody>
        </p:sp>
        <p:sp>
          <p:nvSpPr>
            <p:cNvPr id="18" name="TextBox 56"/>
            <p:cNvSpPr txBox="1"/>
            <p:nvPr/>
          </p:nvSpPr>
          <p:spPr>
            <a:xfrm flipH="1">
              <a:off x="5741587" y="4419053"/>
              <a:ext cx="407704" cy="209022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3006" fontAlgn="base">
                <a:spcAft>
                  <a:spcPct val="0"/>
                </a:spcAft>
                <a:defRPr/>
              </a:pPr>
              <a:r>
                <a:rPr lang="en-US" sz="1733" dirty="0">
                  <a:solidFill>
                    <a:schemeClr val="tx1">
                      <a:alpha val="99000"/>
                    </a:schemeClr>
                  </a:solidFill>
                  <a:latin typeface="Segoe UI"/>
                  <a:ea typeface="Kozuka Gothic Pro R" pitchFamily="34" charset="-128"/>
                </a:rPr>
                <a:t>Managed by Microsoft</a:t>
              </a:r>
            </a:p>
          </p:txBody>
        </p:sp>
        <p:sp>
          <p:nvSpPr>
            <p:cNvPr id="19" name="Left Brace 18"/>
            <p:cNvSpPr/>
            <p:nvPr/>
          </p:nvSpPr>
          <p:spPr>
            <a:xfrm>
              <a:off x="3789635" y="2354258"/>
              <a:ext cx="133350" cy="220027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63126">
                <a:defRPr/>
              </a:pPr>
              <a:endParaRPr lang="en-US" sz="2267" kern="0">
                <a:solidFill>
                  <a:srgbClr val="FFFFFF"/>
                </a:solidFill>
                <a:latin typeface="Segoe UI"/>
                <a:ea typeface="Segoe UI" pitchFamily="34" charset="0"/>
                <a:cs typeface="Segoe UI" pitchFamily="34" charset="0"/>
              </a:endParaRPr>
            </a:p>
          </p:txBody>
        </p:sp>
        <p:sp>
          <p:nvSpPr>
            <p:cNvPr id="20" name="TextBox 58"/>
            <p:cNvSpPr txBox="1"/>
            <p:nvPr/>
          </p:nvSpPr>
          <p:spPr>
            <a:xfrm>
              <a:off x="3377366" y="2865178"/>
              <a:ext cx="407704" cy="117843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3006" fontAlgn="base">
                <a:spcAft>
                  <a:spcPct val="0"/>
                </a:spcAft>
                <a:defRPr/>
              </a:pPr>
              <a:r>
                <a:rPr lang="en-US" sz="1733" dirty="0">
                  <a:solidFill>
                    <a:schemeClr val="tx1">
                      <a:alpha val="99000"/>
                    </a:schemeClr>
                  </a:solidFill>
                  <a:latin typeface="Segoe UI"/>
                  <a:ea typeface="Kozuka Gothic Pro R" pitchFamily="34" charset="-128"/>
                </a:rPr>
                <a:t>You manage</a:t>
              </a:r>
            </a:p>
          </p:txBody>
        </p:sp>
      </p:grpSp>
    </p:spTree>
    <p:extLst>
      <p:ext uri="{BB962C8B-B14F-4D97-AF65-F5344CB8AC3E}">
        <p14:creationId xmlns:p14="http://schemas.microsoft.com/office/powerpoint/2010/main" val="364203665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65389"/>
            <a:ext cx="12192000" cy="899665"/>
          </a:xfrm>
        </p:spPr>
        <p:txBody>
          <a:bodyPr/>
          <a:lstStyle/>
          <a:p>
            <a:pPr algn="ctr"/>
            <a:r>
              <a:rPr lang="en-US" dirty="0" smtClean="0"/>
              <a:t>Azure </a:t>
            </a:r>
            <a:r>
              <a:rPr lang="en-US" dirty="0"/>
              <a:t>P</a:t>
            </a:r>
            <a:r>
              <a:rPr lang="en-US" dirty="0" smtClean="0"/>
              <a:t>aaS Offerings</a:t>
            </a:r>
            <a:endParaRPr lang="en-US" dirty="0"/>
          </a:p>
        </p:txBody>
      </p:sp>
    </p:spTree>
    <p:extLst>
      <p:ext uri="{BB962C8B-B14F-4D97-AF65-F5344CB8AC3E}">
        <p14:creationId xmlns:p14="http://schemas.microsoft.com/office/powerpoint/2010/main" val="216735242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0066" y="1189495"/>
            <a:ext cx="5251058" cy="2507738"/>
          </a:xfrm>
        </p:spPr>
        <p:txBody>
          <a:bodyPr/>
          <a:lstStyle/>
          <a:p>
            <a:r>
              <a:rPr lang="en-US" sz="3200" dirty="0" smtClean="0"/>
              <a:t>No SQL Server license required</a:t>
            </a:r>
          </a:p>
          <a:p>
            <a:r>
              <a:rPr lang="en-US" sz="3200" dirty="0" smtClean="0"/>
              <a:t>Max DB Size: 500 GB</a:t>
            </a:r>
          </a:p>
          <a:p>
            <a:r>
              <a:rPr lang="en-US" sz="3200" dirty="0" smtClean="0"/>
              <a:t>Cost based on Data Throughput Units (DTU’s)</a:t>
            </a:r>
          </a:p>
          <a:p>
            <a:pPr lvl="1"/>
            <a:endParaRPr lang="en-US" dirty="0"/>
          </a:p>
          <a:p>
            <a:pPr lvl="1"/>
            <a:endParaRPr lang="en-US" dirty="0" smtClean="0"/>
          </a:p>
        </p:txBody>
      </p:sp>
      <p:sp>
        <p:nvSpPr>
          <p:cNvPr id="3" name="Title 2"/>
          <p:cNvSpPr>
            <a:spLocks noGrp="1"/>
          </p:cNvSpPr>
          <p:nvPr>
            <p:ph type="title"/>
          </p:nvPr>
        </p:nvSpPr>
        <p:spPr/>
        <p:txBody>
          <a:bodyPr/>
          <a:lstStyle/>
          <a:p>
            <a:r>
              <a:rPr lang="en-US" dirty="0" smtClean="0"/>
              <a:t>Azure SQL</a:t>
            </a:r>
            <a:endParaRPr lang="en-US" dirty="0"/>
          </a:p>
        </p:txBody>
      </p:sp>
      <p:pic>
        <p:nvPicPr>
          <p:cNvPr id="8" name="Picture 7"/>
          <p:cNvPicPr>
            <a:picLocks noChangeAspect="1"/>
          </p:cNvPicPr>
          <p:nvPr/>
        </p:nvPicPr>
        <p:blipFill>
          <a:blip r:embed="rId3" cstate="print">
            <a:clrChange>
              <a:clrFrom>
                <a:srgbClr val="00ABEC"/>
              </a:clrFrom>
              <a:clrTo>
                <a:srgbClr val="00ABEC">
                  <a:alpha val="0"/>
                </a:srgbClr>
              </a:clrTo>
            </a:clrChange>
            <a:extLst>
              <a:ext uri="{28A0092B-C50C-407E-A947-70E740481C1C}">
                <a14:useLocalDpi xmlns:a14="http://schemas.microsoft.com/office/drawing/2010/main" val="0"/>
              </a:ext>
            </a:extLst>
          </a:blip>
          <a:stretch>
            <a:fillRect/>
          </a:stretch>
        </p:blipFill>
        <p:spPr>
          <a:xfrm>
            <a:off x="5521124" y="1189177"/>
            <a:ext cx="5778150" cy="3301800"/>
          </a:xfrm>
          <a:prstGeom prst="rect">
            <a:avLst/>
          </a:prstGeom>
        </p:spPr>
      </p:pic>
    </p:spTree>
    <p:extLst>
      <p:ext uri="{BB962C8B-B14F-4D97-AF65-F5344CB8AC3E}">
        <p14:creationId xmlns:p14="http://schemas.microsoft.com/office/powerpoint/2010/main" val="48554383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0066" y="1189495"/>
            <a:ext cx="11651870" cy="1966051"/>
          </a:xfrm>
        </p:spPr>
        <p:txBody>
          <a:bodyPr/>
          <a:lstStyle/>
          <a:p>
            <a:r>
              <a:rPr lang="en-US" sz="3200" dirty="0" smtClean="0"/>
              <a:t>SQL Server</a:t>
            </a:r>
          </a:p>
          <a:p>
            <a:r>
              <a:rPr lang="en-US" sz="3200" smtClean="0"/>
              <a:t>SQL Database</a:t>
            </a:r>
            <a:endParaRPr lang="en-US" sz="3200" dirty="0"/>
          </a:p>
          <a:p>
            <a:pPr lvl="1"/>
            <a:endParaRPr lang="en-US" dirty="0"/>
          </a:p>
          <a:p>
            <a:pPr lvl="1"/>
            <a:endParaRPr lang="en-US" dirty="0" smtClean="0"/>
          </a:p>
        </p:txBody>
      </p:sp>
      <p:sp>
        <p:nvSpPr>
          <p:cNvPr id="3" name="Title 2"/>
          <p:cNvSpPr>
            <a:spLocks noGrp="1"/>
          </p:cNvSpPr>
          <p:nvPr>
            <p:ph type="title"/>
          </p:nvPr>
        </p:nvSpPr>
        <p:spPr/>
        <p:txBody>
          <a:bodyPr/>
          <a:lstStyle/>
          <a:p>
            <a:r>
              <a:rPr lang="en-US" dirty="0" smtClean="0"/>
              <a:t>Audit Logs Available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1216" y="1189177"/>
            <a:ext cx="5981700" cy="4448175"/>
          </a:xfrm>
          <a:prstGeom prst="rect">
            <a:avLst/>
          </a:prstGeom>
        </p:spPr>
      </p:pic>
    </p:spTree>
    <p:extLst>
      <p:ext uri="{BB962C8B-B14F-4D97-AF65-F5344CB8AC3E}">
        <p14:creationId xmlns:p14="http://schemas.microsoft.com/office/powerpoint/2010/main" val="167730046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0066" y="1189495"/>
            <a:ext cx="11651870" cy="1842940"/>
          </a:xfrm>
        </p:spPr>
        <p:txBody>
          <a:bodyPr/>
          <a:lstStyle/>
          <a:p>
            <a:r>
              <a:rPr lang="en-US" sz="2800" dirty="0" smtClean="0"/>
              <a:t>Azure SQL Databases</a:t>
            </a:r>
          </a:p>
          <a:p>
            <a:r>
              <a:rPr lang="en-US" sz="2800" dirty="0" smtClean="0"/>
              <a:t>System Center</a:t>
            </a:r>
            <a:endParaRPr lang="en-US" sz="2800" dirty="0"/>
          </a:p>
          <a:p>
            <a:pPr lvl="1"/>
            <a:endParaRPr lang="en-US" dirty="0"/>
          </a:p>
          <a:p>
            <a:pPr lvl="1"/>
            <a:endParaRPr lang="en-US" dirty="0" smtClean="0"/>
          </a:p>
        </p:txBody>
      </p:sp>
      <p:sp>
        <p:nvSpPr>
          <p:cNvPr id="3" name="Title 2"/>
          <p:cNvSpPr>
            <a:spLocks noGrp="1"/>
          </p:cNvSpPr>
          <p:nvPr>
            <p:ph type="title"/>
          </p:nvPr>
        </p:nvSpPr>
        <p:spPr/>
        <p:txBody>
          <a:bodyPr/>
          <a:lstStyle/>
          <a:p>
            <a:r>
              <a:rPr lang="en-US" sz="4710" dirty="0" smtClean="0"/>
              <a:t>Azure SQL Monitoring Options (PaaS)</a:t>
            </a:r>
            <a:endParaRPr lang="en-US" sz="471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0167" y="1189177"/>
            <a:ext cx="2008894" cy="5185899"/>
          </a:xfrm>
          <a:prstGeom prst="rect">
            <a:avLst/>
          </a:prstGeom>
        </p:spPr>
      </p:pic>
      <p:grpSp>
        <p:nvGrpSpPr>
          <p:cNvPr id="5" name="Group 4"/>
          <p:cNvGrpSpPr/>
          <p:nvPr/>
        </p:nvGrpSpPr>
        <p:grpSpPr>
          <a:xfrm>
            <a:off x="5371652" y="1189177"/>
            <a:ext cx="2996099" cy="5181967"/>
            <a:chOff x="5979422" y="1698693"/>
            <a:chExt cx="2706420" cy="4683386"/>
          </a:xfrm>
        </p:grpSpPr>
        <p:sp>
          <p:nvSpPr>
            <p:cNvPr id="6" name="Rectangle 5"/>
            <p:cNvSpPr/>
            <p:nvPr/>
          </p:nvSpPr>
          <p:spPr>
            <a:xfrm>
              <a:off x="6315305" y="169869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3006" fontAlgn="base">
                <a:spcAft>
                  <a:spcPct val="0"/>
                </a:spcAft>
                <a:defRPr/>
              </a:pPr>
              <a:r>
                <a:rPr lang="en-US" sz="2400" dirty="0">
                  <a:solidFill>
                    <a:schemeClr val="tx1">
                      <a:alpha val="99000"/>
                    </a:schemeClr>
                  </a:solidFill>
                  <a:latin typeface="Segoe UI"/>
                  <a:ea typeface="Kozuka Gothic Pro R" pitchFamily="34" charset="-128"/>
                </a:rPr>
                <a:t>Platform</a:t>
              </a:r>
            </a:p>
            <a:p>
              <a:pPr algn="ctr" defTabSz="1463126">
                <a:defRPr/>
              </a:pPr>
              <a:r>
                <a:rPr lang="en-US" sz="1867" dirty="0">
                  <a:solidFill>
                    <a:schemeClr val="tx1">
                      <a:alpha val="99000"/>
                    </a:schemeClr>
                  </a:solidFill>
                  <a:latin typeface="Segoe UI"/>
                  <a:ea typeface="Kozuka Gothic Pro R" pitchFamily="34" charset="-128"/>
                </a:rPr>
                <a:t>(as a Service)</a:t>
              </a:r>
            </a:p>
          </p:txBody>
        </p:sp>
        <p:sp>
          <p:nvSpPr>
            <p:cNvPr id="7" name="Left Brace 6"/>
            <p:cNvSpPr/>
            <p:nvPr/>
          </p:nvSpPr>
          <p:spPr>
            <a:xfrm flipH="1">
              <a:off x="8131739" y="3259131"/>
              <a:ext cx="209580" cy="312294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63126">
                <a:defRPr/>
              </a:pPr>
              <a:endParaRPr lang="en-US" sz="2267" kern="0">
                <a:solidFill>
                  <a:srgbClr val="FFFFFF"/>
                </a:solidFill>
                <a:latin typeface="Segoe UI"/>
                <a:ea typeface="Segoe UI" pitchFamily="34" charset="0"/>
                <a:cs typeface="Segoe UI" pitchFamily="34" charset="0"/>
              </a:endParaRPr>
            </a:p>
          </p:txBody>
        </p:sp>
        <p:sp>
          <p:nvSpPr>
            <p:cNvPr id="8" name="TextBox 54"/>
            <p:cNvSpPr txBox="1"/>
            <p:nvPr/>
          </p:nvSpPr>
          <p:spPr>
            <a:xfrm flipH="1">
              <a:off x="8278138" y="3792687"/>
              <a:ext cx="407704" cy="209022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3006" fontAlgn="base">
                <a:spcAft>
                  <a:spcPct val="0"/>
                </a:spcAft>
                <a:defRPr/>
              </a:pPr>
              <a:r>
                <a:rPr lang="en-US" sz="1733" dirty="0">
                  <a:solidFill>
                    <a:schemeClr val="tx1">
                      <a:alpha val="99000"/>
                    </a:schemeClr>
                  </a:solidFill>
                  <a:latin typeface="Segoe UI"/>
                  <a:ea typeface="Kozuka Gothic Pro R" pitchFamily="34" charset="-128"/>
                </a:rPr>
                <a:t>Managed by Microsoft</a:t>
              </a:r>
            </a:p>
          </p:txBody>
        </p:sp>
        <p:sp>
          <p:nvSpPr>
            <p:cNvPr id="9" name="Left Brace 8"/>
            <p:cNvSpPr/>
            <p:nvPr/>
          </p:nvSpPr>
          <p:spPr>
            <a:xfrm>
              <a:off x="6322411" y="2335206"/>
              <a:ext cx="152400" cy="84772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63126">
                <a:defRPr/>
              </a:pPr>
              <a:endParaRPr lang="en-US" sz="2267" kern="0">
                <a:solidFill>
                  <a:srgbClr val="FFFFFF"/>
                </a:solidFill>
                <a:latin typeface="Segoe UI"/>
                <a:ea typeface="Segoe UI" pitchFamily="34" charset="0"/>
                <a:cs typeface="Segoe UI" pitchFamily="34" charset="0"/>
              </a:endParaRPr>
            </a:p>
          </p:txBody>
        </p:sp>
        <p:sp>
          <p:nvSpPr>
            <p:cNvPr id="10" name="TextBox 60"/>
            <p:cNvSpPr txBox="1"/>
            <p:nvPr/>
          </p:nvSpPr>
          <p:spPr>
            <a:xfrm>
              <a:off x="5979422" y="2166692"/>
              <a:ext cx="407704" cy="1178430"/>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3006" fontAlgn="base">
                <a:spcAft>
                  <a:spcPct val="0"/>
                </a:spcAft>
                <a:defRPr/>
              </a:pPr>
              <a:r>
                <a:rPr lang="en-US" sz="1733" dirty="0">
                  <a:solidFill>
                    <a:schemeClr val="tx1">
                      <a:alpha val="99000"/>
                    </a:schemeClr>
                  </a:solidFill>
                  <a:latin typeface="Segoe UI"/>
                  <a:ea typeface="Kozuka Gothic Pro R" pitchFamily="34" charset="-128"/>
                </a:rPr>
                <a:t>You manage</a:t>
              </a:r>
            </a:p>
          </p:txBody>
        </p:sp>
        <p:sp>
          <p:nvSpPr>
            <p:cNvPr id="11" name="Rectangle 10"/>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Storage</a:t>
              </a:r>
            </a:p>
          </p:txBody>
        </p:sp>
        <p:sp>
          <p:nvSpPr>
            <p:cNvPr id="12" name="Rectangle 11"/>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Servers</a:t>
              </a:r>
            </a:p>
          </p:txBody>
        </p:sp>
        <p:sp>
          <p:nvSpPr>
            <p:cNvPr id="13" name="Rectangle 12"/>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Networking</a:t>
              </a:r>
            </a:p>
          </p:txBody>
        </p:sp>
        <p:sp>
          <p:nvSpPr>
            <p:cNvPr id="14" name="Rectangle 13"/>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O/S</a:t>
              </a:r>
            </a:p>
          </p:txBody>
        </p:sp>
        <p:sp>
          <p:nvSpPr>
            <p:cNvPr id="15" name="Rectangle 14"/>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3126">
                <a:defRPr/>
              </a:pPr>
              <a:r>
                <a:rPr lang="en-US" sz="1867" kern="0" dirty="0">
                  <a:solidFill>
                    <a:sysClr val="window" lastClr="FFFFFF">
                      <a:alpha val="99000"/>
                    </a:sysClr>
                  </a:solidFill>
                  <a:latin typeface="Segoe UI"/>
                  <a:ea typeface="Segoe UI" pitchFamily="34" charset="0"/>
                  <a:cs typeface="Segoe UI" pitchFamily="34" charset="0"/>
                </a:rPr>
                <a:t>Middleware</a:t>
              </a:r>
            </a:p>
          </p:txBody>
        </p:sp>
        <p:sp>
          <p:nvSpPr>
            <p:cNvPr id="16" name="Rectangle 15"/>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Virtualization</a:t>
              </a:r>
            </a:p>
          </p:txBody>
        </p:sp>
        <p:sp>
          <p:nvSpPr>
            <p:cNvPr id="17" name="Rectangle 16"/>
            <p:cNvSpPr/>
            <p:nvPr/>
          </p:nvSpPr>
          <p:spPr>
            <a:xfrm>
              <a:off x="6484238" y="2354257"/>
              <a:ext cx="1638240" cy="381000"/>
            </a:xfrm>
            <a:prstGeom prst="rect">
              <a:avLst/>
            </a:prstGeom>
            <a:solidFill>
              <a:schemeClr val="accent6"/>
            </a:solidFill>
            <a:ln w="9525" cap="flat" cmpd="sng" algn="ctr">
              <a:noFill/>
              <a:prstDash val="solid"/>
            </a:ln>
            <a:effectLst/>
          </p:spPr>
          <p:txBody>
            <a:bodyPr rtlCol="0" anchor="t" anchorCtr="0"/>
            <a:lstStyle/>
            <a:p>
              <a:pPr algn="ctr" defTabSz="1463126">
                <a:defRPr/>
              </a:pPr>
              <a:r>
                <a:rPr lang="en-US" sz="1867" kern="0" dirty="0">
                  <a:solidFill>
                    <a:sysClr val="window" lastClr="FFFFFF">
                      <a:alpha val="99000"/>
                    </a:sysClr>
                  </a:solidFill>
                  <a:latin typeface="Segoe UI"/>
                  <a:ea typeface="Segoe UI" pitchFamily="34" charset="0"/>
                  <a:cs typeface="Segoe UI" pitchFamily="34" charset="0"/>
                </a:rPr>
                <a:t>Applications</a:t>
              </a:r>
            </a:p>
          </p:txBody>
        </p:sp>
        <p:sp>
          <p:nvSpPr>
            <p:cNvPr id="18" name="Rectangle 17"/>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Runtime</a:t>
              </a:r>
            </a:p>
          </p:txBody>
        </p:sp>
        <p:sp>
          <p:nvSpPr>
            <p:cNvPr id="19" name="Rectangle 18"/>
            <p:cNvSpPr/>
            <p:nvPr/>
          </p:nvSpPr>
          <p:spPr>
            <a:xfrm>
              <a:off x="6484238" y="2809076"/>
              <a:ext cx="1638240" cy="381000"/>
            </a:xfrm>
            <a:prstGeom prst="rect">
              <a:avLst/>
            </a:prstGeom>
            <a:solidFill>
              <a:schemeClr val="accent6"/>
            </a:solidFill>
            <a:ln w="9525" cap="flat" cmpd="sng" algn="ctr">
              <a:noFill/>
              <a:prstDash val="solid"/>
            </a:ln>
            <a:effectLst/>
          </p:spPr>
          <p:txBody>
            <a:bodyPr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Data</a:t>
              </a:r>
            </a:p>
          </p:txBody>
        </p:sp>
      </p:grpSp>
    </p:spTree>
    <p:extLst>
      <p:ext uri="{BB962C8B-B14F-4D97-AF65-F5344CB8AC3E}">
        <p14:creationId xmlns:p14="http://schemas.microsoft.com/office/powerpoint/2010/main" val="85582129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0066" y="1189495"/>
            <a:ext cx="11651870" cy="1368965"/>
          </a:xfrm>
        </p:spPr>
        <p:txBody>
          <a:bodyPr/>
          <a:lstStyle/>
          <a:p>
            <a:r>
              <a:rPr lang="en-US" sz="2800" dirty="0" smtClean="0"/>
              <a:t>Azure SQL Databases can be configured with Geo-Replication</a:t>
            </a:r>
            <a:endParaRPr lang="en-US" sz="2800" dirty="0"/>
          </a:p>
          <a:p>
            <a:pPr lvl="1"/>
            <a:endParaRPr lang="en-US" dirty="0"/>
          </a:p>
          <a:p>
            <a:pPr lvl="1"/>
            <a:endParaRPr lang="en-US" dirty="0" smtClean="0"/>
          </a:p>
        </p:txBody>
      </p:sp>
      <p:sp>
        <p:nvSpPr>
          <p:cNvPr id="3" name="Title 2"/>
          <p:cNvSpPr>
            <a:spLocks noGrp="1"/>
          </p:cNvSpPr>
          <p:nvPr>
            <p:ph type="title"/>
          </p:nvPr>
        </p:nvSpPr>
        <p:spPr/>
        <p:txBody>
          <a:bodyPr/>
          <a:lstStyle/>
          <a:p>
            <a:pPr algn="ctr"/>
            <a:r>
              <a:rPr lang="en-US" sz="4000" dirty="0" smtClean="0"/>
              <a:t>Geo-Replication for SQL Databases (PaaS)</a:t>
            </a:r>
            <a:endParaRPr lang="en-US" sz="4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840" y="1716066"/>
            <a:ext cx="6745776" cy="4233436"/>
          </a:xfrm>
          <a:prstGeom prst="rect">
            <a:avLst/>
          </a:prstGeom>
        </p:spPr>
      </p:pic>
    </p:spTree>
    <p:extLst>
      <p:ext uri="{BB962C8B-B14F-4D97-AF65-F5344CB8AC3E}">
        <p14:creationId xmlns:p14="http://schemas.microsoft.com/office/powerpoint/2010/main" val="150862766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4178773"/>
          </a:xfrm>
        </p:spPr>
        <p:txBody>
          <a:bodyPr/>
          <a:lstStyle/>
          <a:p>
            <a:pPr marL="0" lvl="0" indent="0">
              <a:buNone/>
            </a:pPr>
            <a:endParaRPr lang="en-US" dirty="0" smtClean="0"/>
          </a:p>
          <a:p>
            <a:r>
              <a:rPr lang="en-US" altLang="en-US" sz="4000" dirty="0" smtClean="0"/>
              <a:t>Geo-replication in Azure disks does not support the data file and log file of the same database to be stored on separate disks.</a:t>
            </a:r>
            <a:endParaRPr lang="en-US" altLang="en-US" sz="2000" dirty="0" smtClean="0">
              <a:solidFill>
                <a:schemeClr val="tx1"/>
              </a:solidFill>
            </a:endParaRPr>
          </a:p>
          <a:p>
            <a:pPr marL="0" lvl="0" indent="0">
              <a:buNone/>
            </a:pPr>
            <a:endParaRPr lang="en-US" altLang="en-US" sz="2000" dirty="0">
              <a:solidFill>
                <a:schemeClr val="tx1"/>
              </a:solidFill>
              <a:latin typeface="Arial" panose="020B0604020202020204" pitchFamily="34" charset="0"/>
            </a:endParaRPr>
          </a:p>
          <a:p>
            <a:pPr marL="0" indent="0">
              <a:buNone/>
            </a:pPr>
            <a:endParaRPr lang="en-US" dirty="0" smtClean="0"/>
          </a:p>
          <a:p>
            <a:pPr marL="0" indent="0">
              <a:buNone/>
            </a:pPr>
            <a:endParaRPr lang="en-US" dirty="0"/>
          </a:p>
        </p:txBody>
      </p:sp>
      <p:sp>
        <p:nvSpPr>
          <p:cNvPr id="3" name="Title 2"/>
          <p:cNvSpPr>
            <a:spLocks noGrp="1"/>
          </p:cNvSpPr>
          <p:nvPr>
            <p:ph type="title"/>
          </p:nvPr>
        </p:nvSpPr>
        <p:spPr>
          <a:xfrm>
            <a:off x="269240" y="540721"/>
            <a:ext cx="11655840" cy="899665"/>
          </a:xfrm>
        </p:spPr>
        <p:txBody>
          <a:bodyPr/>
          <a:lstStyle/>
          <a:p>
            <a:r>
              <a:rPr lang="en-US" sz="3600" dirty="0" smtClean="0"/>
              <a:t>Insider Tips: Geo-Replication for SQL Databases (PaaS)</a:t>
            </a:r>
            <a:endParaRPr lang="en-US" sz="36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302694283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Topics of Discussion</a:t>
            </a:r>
            <a:endParaRPr lang="en-US" dirty="0"/>
          </a:p>
        </p:txBody>
      </p:sp>
      <p:sp>
        <p:nvSpPr>
          <p:cNvPr id="10" name="Text Placeholder 2"/>
          <p:cNvSpPr>
            <a:spLocks noGrp="1"/>
          </p:cNvSpPr>
          <p:nvPr>
            <p:ph type="body" sz="quarter" idx="10"/>
          </p:nvPr>
        </p:nvSpPr>
        <p:spPr>
          <a:xfrm>
            <a:off x="269240" y="1933350"/>
            <a:ext cx="11768784" cy="1858970"/>
          </a:xfrm>
        </p:spPr>
        <p:txBody>
          <a:bodyPr/>
          <a:lstStyle/>
          <a:p>
            <a:r>
              <a:rPr lang="en-US" sz="2800" b="1" dirty="0" smtClean="0">
                <a:solidFill>
                  <a:schemeClr val="tx1"/>
                </a:solidFill>
              </a:rPr>
              <a:t>Infrastructure as a Service (IaaS) Offerings</a:t>
            </a:r>
          </a:p>
          <a:p>
            <a:r>
              <a:rPr lang="en-US" sz="2800" b="1" dirty="0" smtClean="0">
                <a:solidFill>
                  <a:schemeClr val="tx1"/>
                </a:solidFill>
              </a:rPr>
              <a:t>Platform as a Service (PaaS) Offerings</a:t>
            </a:r>
          </a:p>
          <a:p>
            <a:pPr marL="283746" lvl="1" indent="0">
              <a:buNone/>
            </a:pPr>
            <a:endParaRPr lang="en-US" sz="2400" dirty="0" smtClean="0">
              <a:solidFill>
                <a:schemeClr val="tx1"/>
              </a:solidFill>
            </a:endParaRPr>
          </a:p>
          <a:p>
            <a:pPr lvl="1"/>
            <a:endParaRPr lang="en-US" sz="2400" dirty="0">
              <a:solidFill>
                <a:schemeClr val="tx1"/>
              </a:solidFill>
            </a:endParaRPr>
          </a:p>
        </p:txBody>
      </p:sp>
    </p:spTree>
    <p:extLst>
      <p:ext uri="{BB962C8B-B14F-4D97-AF65-F5344CB8AC3E}">
        <p14:creationId xmlns:p14="http://schemas.microsoft.com/office/powerpoint/2010/main" val="200604475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1219200"/>
            <a:ext cx="3110065" cy="2438400"/>
          </a:xfrm>
        </p:spPr>
        <p:txBody>
          <a:bodyPr/>
          <a:lstStyle/>
          <a:p>
            <a:r>
              <a:rPr lang="en-US" dirty="0"/>
              <a:t>Hybrid Data Platform: Microsoft Azure Options</a:t>
            </a:r>
          </a:p>
        </p:txBody>
      </p:sp>
      <p:graphicFrame>
        <p:nvGraphicFramePr>
          <p:cNvPr id="6" name="Table 5"/>
          <p:cNvGraphicFramePr>
            <a:graphicFrameLocks noGrp="1"/>
          </p:cNvGraphicFramePr>
          <p:nvPr>
            <p:extLst/>
          </p:nvPr>
        </p:nvGraphicFramePr>
        <p:xfrm>
          <a:off x="3962400" y="5086179"/>
          <a:ext cx="6705600" cy="1950720"/>
        </p:xfrm>
        <a:graphic>
          <a:graphicData uri="http://schemas.openxmlformats.org/drawingml/2006/table">
            <a:tbl>
              <a:tblPr firstRow="1">
                <a:tableStyleId>{5940675A-B579-460E-94D1-54222C63F5DA}</a:tableStyleId>
              </a:tblPr>
              <a:tblGrid>
                <a:gridCol w="3316193">
                  <a:extLst>
                    <a:ext uri="{9D8B030D-6E8A-4147-A177-3AD203B41FA5}">
                      <a16:colId xmlns:a16="http://schemas.microsoft.com/office/drawing/2014/main" xmlns="" val="20000"/>
                    </a:ext>
                  </a:extLst>
                </a:gridCol>
                <a:gridCol w="3389407">
                  <a:extLst>
                    <a:ext uri="{9D8B030D-6E8A-4147-A177-3AD203B41FA5}">
                      <a16:colId xmlns:a16="http://schemas.microsoft.com/office/drawing/2014/main" xmlns="" val="20001"/>
                    </a:ext>
                  </a:extLst>
                </a:gridCol>
              </a:tblGrid>
              <a:tr h="365760">
                <a:tc>
                  <a:txBody>
                    <a:bodyPr/>
                    <a:lstStyle/>
                    <a:p>
                      <a:r>
                        <a:rPr lang="en-US" sz="1600" b="1" dirty="0">
                          <a:solidFill>
                            <a:schemeClr val="bg1"/>
                          </a:solidFill>
                        </a:rPr>
                        <a:t>Option</a:t>
                      </a:r>
                    </a:p>
                  </a:txBody>
                  <a:tcPr marL="121920" marR="121920" marT="60960" marB="60960">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600" b="1" dirty="0">
                          <a:solidFill>
                            <a:schemeClr val="bg1"/>
                          </a:solidFill>
                        </a:rPr>
                        <a:t>SQL</a:t>
                      </a:r>
                      <a:r>
                        <a:rPr lang="en-US" sz="1600" b="1" baseline="0" dirty="0">
                          <a:solidFill>
                            <a:schemeClr val="bg1"/>
                          </a:solidFill>
                        </a:rPr>
                        <a:t> Version</a:t>
                      </a:r>
                      <a:endParaRPr lang="en-US" sz="1600" b="1" dirty="0">
                        <a:solidFill>
                          <a:schemeClr val="bg1"/>
                        </a:solidFill>
                      </a:endParaRPr>
                    </a:p>
                  </a:txBody>
                  <a:tcPr marL="121920" marR="121920" marT="60960" marB="60960">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0"/>
                  </a:ext>
                </a:extLst>
              </a:tr>
              <a:tr h="853440">
                <a:tc>
                  <a:txBody>
                    <a:bodyPr/>
                    <a:lstStyle/>
                    <a:p>
                      <a:pPr>
                        <a:lnSpc>
                          <a:spcPct val="150000"/>
                        </a:lnSpc>
                      </a:pPr>
                      <a:r>
                        <a:rPr lang="en-US" sz="1600" dirty="0">
                          <a:solidFill>
                            <a:schemeClr val="bg1"/>
                          </a:solidFill>
                        </a:rPr>
                        <a:t>AlwaysOn Availability Group</a:t>
                      </a:r>
                    </a:p>
                    <a:p>
                      <a:pPr>
                        <a:lnSpc>
                          <a:spcPct val="150000"/>
                        </a:lnSpc>
                      </a:pPr>
                      <a:r>
                        <a:rPr lang="en-US" sz="1600" dirty="0">
                          <a:solidFill>
                            <a:schemeClr val="bg1"/>
                          </a:solidFill>
                        </a:rPr>
                        <a:t>Backup</a:t>
                      </a:r>
                      <a:r>
                        <a:rPr lang="en-US" sz="1600" baseline="0" dirty="0">
                          <a:solidFill>
                            <a:schemeClr val="bg1"/>
                          </a:solidFill>
                        </a:rPr>
                        <a:t> to Cloud</a:t>
                      </a:r>
                      <a:endParaRPr lang="en-US" sz="1600" dirty="0">
                        <a:solidFill>
                          <a:schemeClr val="bg1"/>
                        </a:solidFill>
                      </a:endParaRPr>
                    </a:p>
                  </a:txBody>
                  <a:tcPr marL="121920" marR="121920" marT="60960" marB="60960">
                    <a:lnL w="381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50000"/>
                        </a:lnSpc>
                      </a:pPr>
                      <a:r>
                        <a:rPr lang="en-US" sz="1600" dirty="0">
                          <a:solidFill>
                            <a:schemeClr val="bg1"/>
                          </a:solidFill>
                          <a:latin typeface="+mn-lt"/>
                          <a:ea typeface="+mn-ea"/>
                          <a:cs typeface="+mn-cs"/>
                        </a:rPr>
                        <a:t>SQL Server 2012</a:t>
                      </a:r>
                      <a:r>
                        <a:rPr lang="en-US" sz="1600" baseline="0" dirty="0">
                          <a:solidFill>
                            <a:schemeClr val="bg1"/>
                          </a:solidFill>
                          <a:latin typeface="+mn-lt"/>
                          <a:ea typeface="+mn-ea"/>
                          <a:cs typeface="+mn-cs"/>
                        </a:rPr>
                        <a:t> (and newer)</a:t>
                      </a:r>
                      <a:endParaRPr lang="en-US" sz="1600" dirty="0">
                        <a:solidFill>
                          <a:schemeClr val="bg1"/>
                        </a:solidFill>
                        <a:latin typeface="+mn-lt"/>
                        <a:ea typeface="+mn-ea"/>
                        <a:cs typeface="+mn-cs"/>
                      </a:endParaRPr>
                    </a:p>
                    <a:p>
                      <a:pPr>
                        <a:lnSpc>
                          <a:spcPct val="150000"/>
                        </a:lnSpc>
                      </a:pPr>
                      <a:r>
                        <a:rPr lang="en-US" sz="1600" dirty="0">
                          <a:solidFill>
                            <a:schemeClr val="bg1"/>
                          </a:solidFill>
                          <a:latin typeface="+mn-lt"/>
                          <a:ea typeface="+mn-ea"/>
                          <a:cs typeface="+mn-cs"/>
                        </a:rPr>
                        <a:t>SQL 2005 (and newer)</a:t>
                      </a:r>
                    </a:p>
                  </a:txBody>
                  <a:tcPr marL="121920" marR="121920" marT="60960" marB="60960">
                    <a:lnL w="127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1"/>
                  </a:ext>
                </a:extLst>
              </a:tr>
              <a:tr h="365760">
                <a:tc>
                  <a:txBody>
                    <a:bodyPr/>
                    <a:lstStyle/>
                    <a:p>
                      <a:r>
                        <a:rPr lang="en-US" sz="1600" dirty="0">
                          <a:solidFill>
                            <a:schemeClr val="bg1"/>
                          </a:solidFill>
                        </a:rPr>
                        <a:t>Azure Storage Integration</a:t>
                      </a:r>
                    </a:p>
                  </a:txBody>
                  <a:tcPr marL="121920" marR="121920" marT="60960" marB="60960">
                    <a:lnL w="381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600" dirty="0">
                          <a:solidFill>
                            <a:schemeClr val="bg1"/>
                          </a:solidFill>
                          <a:latin typeface="+mn-lt"/>
                          <a:ea typeface="+mn-ea"/>
                          <a:cs typeface="+mn-cs"/>
                        </a:rPr>
                        <a:t>SQL 2014 (and newer)</a:t>
                      </a:r>
                    </a:p>
                  </a:txBody>
                  <a:tcPr marL="121920" marR="121920" marT="60960" marB="60960">
                    <a:lnL w="127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2"/>
                  </a:ext>
                </a:extLst>
              </a:tr>
              <a:tr h="365760">
                <a:tc>
                  <a:txBody>
                    <a:bodyPr/>
                    <a:lstStyle/>
                    <a:p>
                      <a:endParaRPr lang="en-US" sz="1600" dirty="0">
                        <a:solidFill>
                          <a:schemeClr val="bg1"/>
                        </a:solidFill>
                      </a:endParaRPr>
                    </a:p>
                  </a:txBody>
                  <a:tcPr marL="121920" marR="121920" marT="60960" marB="60960">
                    <a:lnL w="381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1600" dirty="0">
                        <a:solidFill>
                          <a:schemeClr val="bg1"/>
                        </a:solidFill>
                        <a:latin typeface="+mn-lt"/>
                        <a:ea typeface="+mn-ea"/>
                        <a:cs typeface="+mn-cs"/>
                      </a:endParaRPr>
                    </a:p>
                  </a:txBody>
                  <a:tcPr marL="121920" marR="121920" marT="60960" marB="60960">
                    <a:lnL w="127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3"/>
                  </a:ext>
                </a:extLst>
              </a:tr>
            </a:tbl>
          </a:graphicData>
        </a:graphic>
      </p:graphicFrame>
      <p:sp>
        <p:nvSpPr>
          <p:cNvPr id="7" name="TextBox 6"/>
          <p:cNvSpPr txBox="1"/>
          <p:nvPr/>
        </p:nvSpPr>
        <p:spPr>
          <a:xfrm>
            <a:off x="5940003" y="4500837"/>
            <a:ext cx="1625600" cy="461665"/>
          </a:xfrm>
          <a:prstGeom prst="rect">
            <a:avLst/>
          </a:prstGeom>
          <a:solidFill>
            <a:schemeClr val="tx1"/>
          </a:solidFill>
        </p:spPr>
        <p:txBody>
          <a:bodyPr wrap="square" rtlCol="0">
            <a:spAutoFit/>
          </a:bodyPr>
          <a:lstStyle/>
          <a:p>
            <a:pPr algn="ctr"/>
            <a:r>
              <a:rPr lang="en-US" sz="2400" dirty="0">
                <a:solidFill>
                  <a:schemeClr val="bg2"/>
                </a:solidFill>
                <a:latin typeface="+mj-lt"/>
              </a:rPr>
              <a:t>Hybrid</a:t>
            </a:r>
          </a:p>
        </p:txBody>
      </p:sp>
      <p:sp>
        <p:nvSpPr>
          <p:cNvPr id="8" name="TextBox 7"/>
          <p:cNvSpPr txBox="1"/>
          <p:nvPr/>
        </p:nvSpPr>
        <p:spPr>
          <a:xfrm>
            <a:off x="3750305" y="4722610"/>
            <a:ext cx="1625600" cy="379656"/>
          </a:xfrm>
          <a:prstGeom prst="rect">
            <a:avLst/>
          </a:prstGeom>
          <a:solidFill>
            <a:schemeClr val="tx1"/>
          </a:solidFill>
        </p:spPr>
        <p:txBody>
          <a:bodyPr wrap="square" rtlCol="0">
            <a:spAutoFit/>
          </a:bodyPr>
          <a:lstStyle/>
          <a:p>
            <a:pPr algn="ctr"/>
            <a:r>
              <a:rPr lang="en-US" sz="1867" dirty="0">
                <a:solidFill>
                  <a:schemeClr val="bg2"/>
                </a:solidFill>
              </a:rPr>
              <a:t>On-premises</a:t>
            </a:r>
          </a:p>
        </p:txBody>
      </p:sp>
      <p:grpSp>
        <p:nvGrpSpPr>
          <p:cNvPr id="9" name="Group 8"/>
          <p:cNvGrpSpPr/>
          <p:nvPr/>
        </p:nvGrpSpPr>
        <p:grpSpPr>
          <a:xfrm>
            <a:off x="3519480" y="531339"/>
            <a:ext cx="2091529" cy="4160429"/>
            <a:chOff x="2639609" y="398504"/>
            <a:chExt cx="1568647" cy="3120322"/>
          </a:xfrm>
        </p:grpSpPr>
        <p:sp>
          <p:nvSpPr>
            <p:cNvPr id="10" name="Rectangle 9"/>
            <p:cNvSpPr/>
            <p:nvPr/>
          </p:nvSpPr>
          <p:spPr>
            <a:xfrm>
              <a:off x="2639609" y="398504"/>
              <a:ext cx="1568647" cy="3120322"/>
            </a:xfrm>
            <a:prstGeom prst="rect">
              <a:avLst/>
            </a:prstGeom>
            <a:solidFill>
              <a:srgbClr val="0071B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1" name="Picture 10"/>
            <p:cNvPicPr>
              <a:picLocks noChangeAspect="1"/>
            </p:cNvPicPr>
            <p:nvPr/>
          </p:nvPicPr>
          <p:blipFill>
            <a:blip r:embed="rId3"/>
            <a:stretch>
              <a:fillRect/>
            </a:stretch>
          </p:blipFill>
          <p:spPr>
            <a:xfrm>
              <a:off x="3188062" y="1557017"/>
              <a:ext cx="536625" cy="786133"/>
            </a:xfrm>
            <a:prstGeom prst="rect">
              <a:avLst/>
            </a:prstGeom>
          </p:spPr>
        </p:pic>
        <p:pic>
          <p:nvPicPr>
            <p:cNvPr id="12" name="Picture 11"/>
            <p:cNvPicPr>
              <a:picLocks noChangeAspect="1"/>
            </p:cNvPicPr>
            <p:nvPr/>
          </p:nvPicPr>
          <p:blipFill>
            <a:blip r:embed="rId4"/>
            <a:stretch>
              <a:fillRect/>
            </a:stretch>
          </p:blipFill>
          <p:spPr>
            <a:xfrm>
              <a:off x="3188062" y="2571750"/>
              <a:ext cx="456131" cy="786133"/>
            </a:xfrm>
            <a:prstGeom prst="rect">
              <a:avLst/>
            </a:prstGeom>
          </p:spPr>
        </p:pic>
        <p:pic>
          <p:nvPicPr>
            <p:cNvPr id="13" name="Picture 12"/>
            <p:cNvPicPr>
              <a:picLocks noChangeAspect="1"/>
            </p:cNvPicPr>
            <p:nvPr/>
          </p:nvPicPr>
          <p:blipFill>
            <a:blip r:embed="rId3"/>
            <a:stretch>
              <a:fillRect/>
            </a:stretch>
          </p:blipFill>
          <p:spPr>
            <a:xfrm>
              <a:off x="3188062" y="440114"/>
              <a:ext cx="536625" cy="786133"/>
            </a:xfrm>
            <a:prstGeom prst="rect">
              <a:avLst/>
            </a:prstGeom>
          </p:spPr>
        </p:pic>
        <p:sp>
          <p:nvSpPr>
            <p:cNvPr id="14" name="TextBox 13"/>
            <p:cNvSpPr txBox="1"/>
            <p:nvPr/>
          </p:nvSpPr>
          <p:spPr>
            <a:xfrm>
              <a:off x="3069001" y="1155399"/>
              <a:ext cx="661624" cy="253916"/>
            </a:xfrm>
            <a:prstGeom prst="rect">
              <a:avLst/>
            </a:prstGeom>
            <a:noFill/>
          </p:spPr>
          <p:txBody>
            <a:bodyPr wrap="none" rtlCol="0">
              <a:spAutoFit/>
            </a:bodyPr>
            <a:lstStyle/>
            <a:p>
              <a:r>
                <a:rPr lang="en-US" sz="1600" dirty="0"/>
                <a:t>Primary</a:t>
              </a:r>
            </a:p>
          </p:txBody>
        </p:sp>
      </p:grpSp>
      <p:grpSp>
        <p:nvGrpSpPr>
          <p:cNvPr id="15" name="Group 14"/>
          <p:cNvGrpSpPr/>
          <p:nvPr/>
        </p:nvGrpSpPr>
        <p:grpSpPr>
          <a:xfrm rot="5400000">
            <a:off x="7458096" y="252398"/>
            <a:ext cx="4358057" cy="5050245"/>
            <a:chOff x="5597392" y="-408699"/>
            <a:chExt cx="3083150" cy="5099113"/>
          </a:xfrm>
        </p:grpSpPr>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82249">
              <a:off x="5597392" y="-408699"/>
              <a:ext cx="3083150" cy="5099113"/>
            </a:xfrm>
            <a:prstGeom prst="rect">
              <a:avLst/>
            </a:prstGeom>
          </p:spPr>
        </p:pic>
        <p:sp>
          <p:nvSpPr>
            <p:cNvPr id="17" name="Rectangle 16"/>
            <p:cNvSpPr/>
            <p:nvPr/>
          </p:nvSpPr>
          <p:spPr>
            <a:xfrm>
              <a:off x="6263850" y="970562"/>
              <a:ext cx="2006094" cy="2366641"/>
            </a:xfrm>
            <a:prstGeom prst="rect">
              <a:avLst/>
            </a:prstGeom>
            <a:solidFill>
              <a:srgbClr val="00BE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18" name="Group 17"/>
          <p:cNvGrpSpPr/>
          <p:nvPr/>
        </p:nvGrpSpPr>
        <p:grpSpPr>
          <a:xfrm>
            <a:off x="8808946" y="3300446"/>
            <a:ext cx="1519711" cy="859429"/>
            <a:chOff x="6416602" y="1625136"/>
            <a:chExt cx="1139783" cy="644572"/>
          </a:xfrm>
        </p:grpSpPr>
        <p:pic>
          <p:nvPicPr>
            <p:cNvPr id="19" name="Picture 18"/>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416602" y="1625136"/>
              <a:ext cx="439397" cy="439397"/>
            </a:xfrm>
            <a:prstGeom prst="rect">
              <a:avLst/>
            </a:prstGeom>
          </p:spPr>
        </p:pic>
        <p:pic>
          <p:nvPicPr>
            <p:cNvPr id="20" name="Picture 1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761715" y="1830311"/>
              <a:ext cx="439397" cy="439397"/>
            </a:xfrm>
            <a:prstGeom prst="rect">
              <a:avLst/>
            </a:prstGeom>
          </p:spPr>
        </p:pic>
        <p:pic>
          <p:nvPicPr>
            <p:cNvPr id="21" name="Picture 20"/>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116988" y="1628924"/>
              <a:ext cx="439397" cy="439397"/>
            </a:xfrm>
            <a:prstGeom prst="rect">
              <a:avLst/>
            </a:prstGeom>
          </p:spPr>
        </p:pic>
      </p:grpSp>
      <p:pic>
        <p:nvPicPr>
          <p:cNvPr id="22" name="Picture 2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093872" y="2107452"/>
            <a:ext cx="1040387" cy="1040387"/>
          </a:xfrm>
          <a:prstGeom prst="rect">
            <a:avLst/>
          </a:prstGeom>
        </p:spPr>
      </p:pic>
      <p:grpSp>
        <p:nvGrpSpPr>
          <p:cNvPr id="23" name="Group 22"/>
          <p:cNvGrpSpPr/>
          <p:nvPr/>
        </p:nvGrpSpPr>
        <p:grpSpPr>
          <a:xfrm>
            <a:off x="9048036" y="740480"/>
            <a:ext cx="1283280" cy="1209066"/>
            <a:chOff x="6402746" y="603927"/>
            <a:chExt cx="962460" cy="906800"/>
          </a:xfrm>
        </p:grpSpPr>
        <p:grpSp>
          <p:nvGrpSpPr>
            <p:cNvPr id="24" name="Group 23"/>
            <p:cNvGrpSpPr/>
            <p:nvPr/>
          </p:nvGrpSpPr>
          <p:grpSpPr>
            <a:xfrm>
              <a:off x="6446895" y="603927"/>
              <a:ext cx="918311" cy="717158"/>
              <a:chOff x="6446895" y="603927"/>
              <a:chExt cx="918311" cy="717158"/>
            </a:xfrm>
          </p:grpSpPr>
          <p:pic>
            <p:nvPicPr>
              <p:cNvPr id="26" name="Picture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491112" y="981911"/>
                <a:ext cx="328729" cy="328729"/>
              </a:xfrm>
              <a:prstGeom prst="rect">
                <a:avLst/>
              </a:prstGeom>
            </p:spPr>
          </p:pic>
          <p:pic>
            <p:nvPicPr>
              <p:cNvPr id="27" name="Picture 6" descr="\\magnum\Projects\Microsoft\Cloud Power FY12\Design\Icons\PNGs\Server_2.png"/>
              <p:cNvPicPr>
                <a:picLocks noChangeAspect="1" noChangeArrowheads="1"/>
              </p:cNvPicPr>
              <p:nvPr/>
            </p:nvPicPr>
            <p:blipFill>
              <a:blip r:embed="rId9" cstate="print">
                <a:lum bright="100000"/>
              </a:blip>
              <a:srcRect/>
              <a:stretch>
                <a:fillRect/>
              </a:stretch>
            </p:blipFill>
            <p:spPr bwMode="auto">
              <a:xfrm>
                <a:off x="6446895" y="603927"/>
                <a:ext cx="918311" cy="717158"/>
              </a:xfrm>
              <a:prstGeom prst="rect">
                <a:avLst/>
              </a:prstGeom>
              <a:noFill/>
            </p:spPr>
          </p:pic>
        </p:grpSp>
        <p:sp>
          <p:nvSpPr>
            <p:cNvPr id="25" name="TextBox 24"/>
            <p:cNvSpPr txBox="1"/>
            <p:nvPr/>
          </p:nvSpPr>
          <p:spPr>
            <a:xfrm>
              <a:off x="6402746" y="1256811"/>
              <a:ext cx="851579" cy="253916"/>
            </a:xfrm>
            <a:prstGeom prst="rect">
              <a:avLst/>
            </a:prstGeom>
            <a:noFill/>
          </p:spPr>
          <p:txBody>
            <a:bodyPr wrap="none" rtlCol="0">
              <a:spAutoFit/>
            </a:bodyPr>
            <a:lstStyle/>
            <a:p>
              <a:r>
                <a:rPr lang="en-US" sz="1600" dirty="0"/>
                <a:t>Secondary</a:t>
              </a:r>
            </a:p>
          </p:txBody>
        </p:sp>
      </p:grpSp>
      <p:sp>
        <p:nvSpPr>
          <p:cNvPr id="28" name="Right Arrow 27"/>
          <p:cNvSpPr/>
          <p:nvPr/>
        </p:nvSpPr>
        <p:spPr>
          <a:xfrm>
            <a:off x="5175304" y="2438400"/>
            <a:ext cx="3985785" cy="374779"/>
          </a:xfrm>
          <a:prstGeom prst="rightArrow">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Right Arrow 28"/>
          <p:cNvSpPr/>
          <p:nvPr/>
        </p:nvSpPr>
        <p:spPr>
          <a:xfrm>
            <a:off x="5175304" y="1095952"/>
            <a:ext cx="3985785" cy="374779"/>
          </a:xfrm>
          <a:prstGeom prst="rightArrow">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0" name="Right Arrow 29"/>
          <p:cNvSpPr/>
          <p:nvPr/>
        </p:nvSpPr>
        <p:spPr>
          <a:xfrm>
            <a:off x="5121166" y="3832728"/>
            <a:ext cx="3985785" cy="374779"/>
          </a:xfrm>
          <a:prstGeom prst="rightArrow">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1" name="Rounded Rectangle 30"/>
          <p:cNvSpPr/>
          <p:nvPr/>
        </p:nvSpPr>
        <p:spPr>
          <a:xfrm>
            <a:off x="8711766" y="2025759"/>
            <a:ext cx="1664981" cy="2195371"/>
          </a:xfrm>
          <a:prstGeom prst="roundRect">
            <a:avLst/>
          </a:prstGeom>
          <a:noFill/>
          <a:ln>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2" name="TextBox 31"/>
          <p:cNvSpPr txBox="1"/>
          <p:nvPr/>
        </p:nvSpPr>
        <p:spPr>
          <a:xfrm>
            <a:off x="9073713" y="4184523"/>
            <a:ext cx="878574" cy="584775"/>
          </a:xfrm>
          <a:prstGeom prst="rect">
            <a:avLst/>
          </a:prstGeom>
          <a:noFill/>
        </p:spPr>
        <p:txBody>
          <a:bodyPr wrap="none" rtlCol="0">
            <a:spAutoFit/>
          </a:bodyPr>
          <a:lstStyle/>
          <a:p>
            <a:pPr algn="ctr"/>
            <a:r>
              <a:rPr lang="en-US" sz="1600" dirty="0"/>
              <a:t>Azure</a:t>
            </a:r>
            <a:br>
              <a:rPr lang="en-US" sz="1600" dirty="0"/>
            </a:br>
            <a:r>
              <a:rPr lang="en-US" sz="1600" dirty="0"/>
              <a:t>Storage</a:t>
            </a:r>
          </a:p>
        </p:txBody>
      </p:sp>
      <p:sp>
        <p:nvSpPr>
          <p:cNvPr id="33" name="TextBox 32"/>
          <p:cNvSpPr txBox="1"/>
          <p:nvPr/>
        </p:nvSpPr>
        <p:spPr>
          <a:xfrm>
            <a:off x="5484181" y="875458"/>
            <a:ext cx="3321307" cy="338554"/>
          </a:xfrm>
          <a:prstGeom prst="rect">
            <a:avLst/>
          </a:prstGeom>
          <a:noFill/>
        </p:spPr>
        <p:txBody>
          <a:bodyPr wrap="square" rtlCol="0">
            <a:spAutoFit/>
          </a:bodyPr>
          <a:lstStyle/>
          <a:p>
            <a:pPr algn="ctr"/>
            <a:r>
              <a:rPr lang="en-US" sz="1600" dirty="0" err="1"/>
              <a:t>AlwaysOn</a:t>
            </a:r>
            <a:r>
              <a:rPr lang="en-US" sz="1600" dirty="0"/>
              <a:t> Availability Group</a:t>
            </a:r>
          </a:p>
        </p:txBody>
      </p:sp>
      <p:sp>
        <p:nvSpPr>
          <p:cNvPr id="34" name="TextBox 33"/>
          <p:cNvSpPr txBox="1"/>
          <p:nvPr/>
        </p:nvSpPr>
        <p:spPr>
          <a:xfrm>
            <a:off x="5465236" y="1939281"/>
            <a:ext cx="2360165" cy="584775"/>
          </a:xfrm>
          <a:prstGeom prst="rect">
            <a:avLst/>
          </a:prstGeom>
          <a:noFill/>
        </p:spPr>
        <p:txBody>
          <a:bodyPr wrap="square" rtlCol="0">
            <a:spAutoFit/>
          </a:bodyPr>
          <a:lstStyle/>
          <a:p>
            <a:pPr algn="ctr"/>
            <a:r>
              <a:rPr lang="en-US" sz="1600" dirty="0"/>
              <a:t>Backup to cloud (optionally managed)</a:t>
            </a:r>
          </a:p>
        </p:txBody>
      </p:sp>
      <p:sp>
        <p:nvSpPr>
          <p:cNvPr id="35" name="TextBox 34"/>
          <p:cNvSpPr txBox="1"/>
          <p:nvPr/>
        </p:nvSpPr>
        <p:spPr>
          <a:xfrm>
            <a:off x="5512726" y="3596182"/>
            <a:ext cx="2808397" cy="338554"/>
          </a:xfrm>
          <a:prstGeom prst="rect">
            <a:avLst/>
          </a:prstGeom>
          <a:noFill/>
        </p:spPr>
        <p:txBody>
          <a:bodyPr wrap="square" rtlCol="0">
            <a:spAutoFit/>
          </a:bodyPr>
          <a:lstStyle/>
          <a:p>
            <a:pPr algn="ctr"/>
            <a:r>
              <a:rPr lang="en-US" sz="1600" dirty="0"/>
              <a:t>Azure Storage integration</a:t>
            </a:r>
          </a:p>
        </p:txBody>
      </p:sp>
    </p:spTree>
    <p:extLst>
      <p:ext uri="{BB962C8B-B14F-4D97-AF65-F5344CB8AC3E}">
        <p14:creationId xmlns:p14="http://schemas.microsoft.com/office/powerpoint/2010/main" val="137936467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Azure App Service</a:t>
            </a:r>
            <a:endParaRPr lang="en-US" dirty="0"/>
          </a:p>
        </p:txBody>
      </p:sp>
      <p:pic>
        <p:nvPicPr>
          <p:cNvPr id="4" name="Picture 3"/>
          <p:cNvPicPr>
            <a:picLocks noChangeAspect="1"/>
          </p:cNvPicPr>
          <p:nvPr/>
        </p:nvPicPr>
        <p:blipFill>
          <a:blip r:embed="rId3">
            <a:clrChange>
              <a:clrFrom>
                <a:srgbClr val="262626"/>
              </a:clrFrom>
              <a:clrTo>
                <a:srgbClr val="262626">
                  <a:alpha val="0"/>
                </a:srgbClr>
              </a:clrTo>
            </a:clrChange>
            <a:extLst>
              <a:ext uri="{28A0092B-C50C-407E-A947-70E740481C1C}">
                <a14:useLocalDpi xmlns:a14="http://schemas.microsoft.com/office/drawing/2010/main" val="0"/>
              </a:ext>
            </a:extLst>
          </a:blip>
          <a:stretch>
            <a:fillRect/>
          </a:stretch>
        </p:blipFill>
        <p:spPr>
          <a:xfrm>
            <a:off x="139657" y="0"/>
            <a:ext cx="11006763" cy="6191305"/>
          </a:xfrm>
          <a:prstGeom prst="rect">
            <a:avLst/>
          </a:prstGeom>
        </p:spPr>
      </p:pic>
    </p:spTree>
    <p:extLst>
      <p:ext uri="{BB962C8B-B14F-4D97-AF65-F5344CB8AC3E}">
        <p14:creationId xmlns:p14="http://schemas.microsoft.com/office/powerpoint/2010/main" val="222969621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Web Apps</a:t>
            </a:r>
            <a:endParaRPr lang="en-US" dirty="0"/>
          </a:p>
        </p:txBody>
      </p:sp>
      <p:pic>
        <p:nvPicPr>
          <p:cNvPr id="2" name="Picture 1"/>
          <p:cNvPicPr>
            <a:picLocks noChangeAspect="1"/>
          </p:cNvPicPr>
          <p:nvPr/>
        </p:nvPicPr>
        <p:blipFill>
          <a:blip r:embed="rId3">
            <a:clrChange>
              <a:clrFrom>
                <a:srgbClr val="262626"/>
              </a:clrFrom>
              <a:clrTo>
                <a:srgbClr val="262626">
                  <a:alpha val="0"/>
                </a:srgbClr>
              </a:clrTo>
            </a:clrChange>
            <a:extLst>
              <a:ext uri="{28A0092B-C50C-407E-A947-70E740481C1C}">
                <a14:useLocalDpi xmlns:a14="http://schemas.microsoft.com/office/drawing/2010/main" val="0"/>
              </a:ext>
            </a:extLst>
          </a:blip>
          <a:stretch>
            <a:fillRect/>
          </a:stretch>
        </p:blipFill>
        <p:spPr>
          <a:xfrm>
            <a:off x="6647147" y="1189177"/>
            <a:ext cx="3283930" cy="2557159"/>
          </a:xfrm>
          <a:prstGeom prst="rect">
            <a:avLst/>
          </a:prstGeom>
        </p:spPr>
      </p:pic>
      <p:sp>
        <p:nvSpPr>
          <p:cNvPr id="4" name="Text Placeholder 1"/>
          <p:cNvSpPr>
            <a:spLocks noGrp="1"/>
          </p:cNvSpPr>
          <p:nvPr>
            <p:ph type="body" sz="quarter" idx="10"/>
          </p:nvPr>
        </p:nvSpPr>
        <p:spPr>
          <a:xfrm>
            <a:off x="270066" y="1189495"/>
            <a:ext cx="5251058" cy="4419671"/>
          </a:xfrm>
        </p:spPr>
        <p:txBody>
          <a:bodyPr/>
          <a:lstStyle/>
          <a:p>
            <a:pPr marL="342900" indent="-342900">
              <a:buFont typeface="Arial" panose="020B0604020202020204" pitchFamily="34" charset="0"/>
              <a:buChar char="•"/>
            </a:pPr>
            <a:r>
              <a:rPr lang="en-US" sz="2400" dirty="0" smtClean="0">
                <a:solidFill>
                  <a:schemeClr val="tx1"/>
                </a:solidFill>
              </a:rPr>
              <a:t>Supports .NET, Java, PHP, node.js, and Python</a:t>
            </a:r>
          </a:p>
          <a:p>
            <a:pPr marL="342900" indent="-342900">
              <a:buFont typeface="Arial" panose="020B0604020202020204" pitchFamily="34" charset="0"/>
              <a:buChar char="•"/>
            </a:pPr>
            <a:r>
              <a:rPr lang="en-US" sz="2400" dirty="0" smtClean="0">
                <a:solidFill>
                  <a:schemeClr val="tx1"/>
                </a:solidFill>
              </a:rPr>
              <a:t>Built-in autoscale and load balancing</a:t>
            </a:r>
          </a:p>
          <a:p>
            <a:pPr marL="342900" indent="-342900">
              <a:buFont typeface="Arial" panose="020B0604020202020204" pitchFamily="34" charset="0"/>
              <a:buChar char="•"/>
            </a:pPr>
            <a:r>
              <a:rPr lang="en-US" sz="2400" dirty="0" smtClean="0">
                <a:solidFill>
                  <a:schemeClr val="tx1"/>
                </a:solidFill>
              </a:rPr>
              <a:t>High availability with auto-patching</a:t>
            </a:r>
          </a:p>
          <a:p>
            <a:pPr marL="342900" indent="-342900">
              <a:buFont typeface="Arial" panose="020B0604020202020204" pitchFamily="34" charset="0"/>
              <a:buChar char="•"/>
            </a:pPr>
            <a:r>
              <a:rPr lang="en-US" sz="2400" dirty="0" smtClean="0">
                <a:solidFill>
                  <a:schemeClr val="tx1"/>
                </a:solidFill>
              </a:rPr>
              <a:t>Support continuous deployment using tools like TFS and GitHub</a:t>
            </a:r>
          </a:p>
          <a:p>
            <a:pPr marL="342900" indent="-342900">
              <a:buFont typeface="Arial" panose="020B0604020202020204" pitchFamily="34" charset="0"/>
              <a:buChar char="•"/>
            </a:pPr>
            <a:r>
              <a:rPr lang="en-US" sz="2400" dirty="0" smtClean="0">
                <a:solidFill>
                  <a:schemeClr val="tx1"/>
                </a:solidFill>
              </a:rPr>
              <a:t>Support for Wordpress, Umbracco, Joomla and Drupal</a:t>
            </a:r>
          </a:p>
          <a:p>
            <a:endParaRPr lang="en-US" sz="2400" dirty="0" smtClean="0">
              <a:solidFill>
                <a:schemeClr val="tx1"/>
              </a:solidFill>
            </a:endParaRPr>
          </a:p>
          <a:p>
            <a:pPr lvl="1"/>
            <a:endParaRPr lang="en-US" sz="1600" dirty="0">
              <a:solidFill>
                <a:schemeClr val="tx1"/>
              </a:solidFill>
            </a:endParaRPr>
          </a:p>
          <a:p>
            <a:pPr lvl="1"/>
            <a:endParaRPr lang="en-US" sz="1600" dirty="0" smtClean="0">
              <a:solidFill>
                <a:schemeClr val="tx1"/>
              </a:solidFill>
            </a:endParaRPr>
          </a:p>
        </p:txBody>
      </p:sp>
    </p:spTree>
    <p:extLst>
      <p:ext uri="{BB962C8B-B14F-4D97-AF65-F5344CB8AC3E}">
        <p14:creationId xmlns:p14="http://schemas.microsoft.com/office/powerpoint/2010/main" val="213549989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Logic Apps (preview)</a:t>
            </a:r>
            <a:endParaRPr lang="en-US" dirty="0"/>
          </a:p>
        </p:txBody>
      </p:sp>
      <p:sp>
        <p:nvSpPr>
          <p:cNvPr id="4" name="Text Placeholder 1"/>
          <p:cNvSpPr>
            <a:spLocks noGrp="1"/>
          </p:cNvSpPr>
          <p:nvPr>
            <p:ph type="body" sz="quarter" idx="10"/>
          </p:nvPr>
        </p:nvSpPr>
        <p:spPr>
          <a:xfrm>
            <a:off x="270066" y="1189495"/>
            <a:ext cx="5251058" cy="4290405"/>
          </a:xfrm>
        </p:spPr>
        <p:txBody>
          <a:bodyPr/>
          <a:lstStyle/>
          <a:p>
            <a:pPr marL="342900" indent="-342900">
              <a:buFont typeface="Arial" panose="020B0604020202020204" pitchFamily="34" charset="0"/>
              <a:buChar char="•"/>
            </a:pPr>
            <a:r>
              <a:rPr lang="en-US" sz="2400" dirty="0" smtClean="0">
                <a:solidFill>
                  <a:schemeClr val="tx1"/>
                </a:solidFill>
              </a:rPr>
              <a:t>Visually create business processes and workflows</a:t>
            </a:r>
          </a:p>
          <a:p>
            <a:pPr marL="342900" indent="-342900">
              <a:buFont typeface="Arial" panose="020B0604020202020204" pitchFamily="34" charset="0"/>
              <a:buChar char="•"/>
            </a:pPr>
            <a:r>
              <a:rPr lang="en-US" sz="2400" dirty="0">
                <a:solidFill>
                  <a:schemeClr val="tx1"/>
                </a:solidFill>
              </a:rPr>
              <a:t>Deliver integration capabilities in web, mobile, and API </a:t>
            </a:r>
            <a:r>
              <a:rPr lang="en-US" sz="2400" dirty="0" smtClean="0">
                <a:solidFill>
                  <a:schemeClr val="tx1"/>
                </a:solidFill>
              </a:rPr>
              <a:t>app</a:t>
            </a:r>
          </a:p>
          <a:p>
            <a:pPr marL="342900" indent="-342900">
              <a:buFont typeface="Arial" panose="020B0604020202020204" pitchFamily="34" charset="0"/>
              <a:buChar char="•"/>
            </a:pPr>
            <a:r>
              <a:rPr lang="en-US" sz="2400" dirty="0">
                <a:solidFill>
                  <a:schemeClr val="tx1"/>
                </a:solidFill>
              </a:rPr>
              <a:t>Integrate with your SaaS and enterprise </a:t>
            </a:r>
            <a:r>
              <a:rPr lang="en-US" sz="2400" dirty="0" smtClean="0">
                <a:solidFill>
                  <a:schemeClr val="tx1"/>
                </a:solidFill>
              </a:rPr>
              <a:t>applications</a:t>
            </a:r>
          </a:p>
          <a:p>
            <a:pPr marL="342900" indent="-342900">
              <a:buFont typeface="Arial" panose="020B0604020202020204" pitchFamily="34" charset="0"/>
              <a:buChar char="•"/>
            </a:pPr>
            <a:r>
              <a:rPr lang="en-US" sz="2400" dirty="0" smtClean="0">
                <a:solidFill>
                  <a:schemeClr val="tx1"/>
                </a:solidFill>
              </a:rPr>
              <a:t>Automate business processes</a:t>
            </a:r>
          </a:p>
          <a:p>
            <a:pPr marL="566979" lvl="2" indent="-342900">
              <a:buFont typeface="Arial" panose="020B0604020202020204" pitchFamily="34" charset="0"/>
              <a:buChar char="•"/>
            </a:pPr>
            <a:r>
              <a:rPr lang="en-US" sz="1800" dirty="0" smtClean="0">
                <a:solidFill>
                  <a:schemeClr val="tx1"/>
                </a:solidFill>
                <a:latin typeface="+mj-lt"/>
              </a:rPr>
              <a:t>business-to-business (B2B)</a:t>
            </a:r>
          </a:p>
          <a:p>
            <a:pPr marL="566979" lvl="2" indent="-342900">
              <a:buFont typeface="Arial" panose="020B0604020202020204" pitchFamily="34" charset="0"/>
              <a:buChar char="•"/>
            </a:pPr>
            <a:r>
              <a:rPr lang="en-US" sz="1800" dirty="0" smtClean="0">
                <a:solidFill>
                  <a:schemeClr val="tx1"/>
                </a:solidFill>
                <a:latin typeface="+mj-lt"/>
              </a:rPr>
              <a:t>Enterprise Application Integration (EAI)</a:t>
            </a:r>
          </a:p>
          <a:p>
            <a:pPr marL="342900" indent="-342900">
              <a:buFont typeface="Arial" panose="020B0604020202020204" pitchFamily="34" charset="0"/>
              <a:buChar char="•"/>
            </a:pPr>
            <a:r>
              <a:rPr lang="en-US" sz="2400" dirty="0" smtClean="0">
                <a:solidFill>
                  <a:schemeClr val="tx1"/>
                </a:solidFill>
              </a:rPr>
              <a:t>Connect to On-Premise data</a:t>
            </a:r>
          </a:p>
          <a:p>
            <a:pPr lvl="1"/>
            <a:endParaRPr lang="en-US" sz="1600" dirty="0">
              <a:solidFill>
                <a:schemeClr val="tx1"/>
              </a:solidFill>
            </a:endParaRPr>
          </a:p>
          <a:p>
            <a:pPr lvl="1"/>
            <a:endParaRPr lang="en-US" sz="1600" dirty="0" smtClean="0">
              <a:solidFill>
                <a:schemeClr val="tx1"/>
              </a:solidFill>
            </a:endParaRPr>
          </a:p>
        </p:txBody>
      </p:sp>
      <p:pic>
        <p:nvPicPr>
          <p:cNvPr id="3" name="Picture 2"/>
          <p:cNvPicPr>
            <a:picLocks noChangeAspect="1"/>
          </p:cNvPicPr>
          <p:nvPr/>
        </p:nvPicPr>
        <p:blipFill>
          <a:blip r:embed="rId3">
            <a:clrChange>
              <a:clrFrom>
                <a:srgbClr val="262626"/>
              </a:clrFrom>
              <a:clrTo>
                <a:srgbClr val="262626">
                  <a:alpha val="0"/>
                </a:srgbClr>
              </a:clrTo>
            </a:clrChange>
            <a:extLst>
              <a:ext uri="{28A0092B-C50C-407E-A947-70E740481C1C}">
                <a14:useLocalDpi xmlns:a14="http://schemas.microsoft.com/office/drawing/2010/main" val="0"/>
              </a:ext>
            </a:extLst>
          </a:blip>
          <a:stretch>
            <a:fillRect/>
          </a:stretch>
        </p:blipFill>
        <p:spPr>
          <a:xfrm>
            <a:off x="6594871" y="1061631"/>
            <a:ext cx="3313058" cy="2499744"/>
          </a:xfrm>
          <a:prstGeom prst="rect">
            <a:avLst/>
          </a:prstGeom>
        </p:spPr>
      </p:pic>
    </p:spTree>
    <p:extLst>
      <p:ext uri="{BB962C8B-B14F-4D97-AF65-F5344CB8AC3E}">
        <p14:creationId xmlns:p14="http://schemas.microsoft.com/office/powerpoint/2010/main" val="345787572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Mobile Apps (preview)</a:t>
            </a:r>
            <a:endParaRPr lang="en-US" dirty="0"/>
          </a:p>
        </p:txBody>
      </p:sp>
      <p:sp>
        <p:nvSpPr>
          <p:cNvPr id="4" name="Text Placeholder 1"/>
          <p:cNvSpPr>
            <a:spLocks noGrp="1"/>
          </p:cNvSpPr>
          <p:nvPr>
            <p:ph type="body" sz="quarter" idx="10"/>
          </p:nvPr>
        </p:nvSpPr>
        <p:spPr>
          <a:xfrm>
            <a:off x="270066" y="1189495"/>
            <a:ext cx="5251058" cy="3274743"/>
          </a:xfrm>
        </p:spPr>
        <p:txBody>
          <a:bodyPr/>
          <a:lstStyle/>
          <a:p>
            <a:pPr marL="342900" indent="-342900">
              <a:buFont typeface="Arial" panose="020B0604020202020204" pitchFamily="34" charset="0"/>
              <a:buChar char="•"/>
            </a:pPr>
            <a:r>
              <a:rPr lang="en-US" sz="2400" dirty="0" smtClean="0">
                <a:solidFill>
                  <a:schemeClr val="tx1"/>
                </a:solidFill>
              </a:rPr>
              <a:t>Build native and cross platform apps. (iOS, Android, Windows)</a:t>
            </a:r>
          </a:p>
          <a:p>
            <a:pPr marL="342900" indent="-342900">
              <a:buFont typeface="Arial" panose="020B0604020202020204" pitchFamily="34" charset="0"/>
              <a:buChar char="•"/>
            </a:pPr>
            <a:r>
              <a:rPr lang="en-US" sz="2400" dirty="0" smtClean="0">
                <a:solidFill>
                  <a:schemeClr val="tx1"/>
                </a:solidFill>
              </a:rPr>
              <a:t>Connect to Enterprise Systems</a:t>
            </a:r>
          </a:p>
          <a:p>
            <a:pPr marL="342900" indent="-342900">
              <a:buFont typeface="Arial" panose="020B0604020202020204" pitchFamily="34" charset="0"/>
              <a:buChar char="•"/>
            </a:pPr>
            <a:r>
              <a:rPr lang="en-US" sz="2400" dirty="0" smtClean="0">
                <a:solidFill>
                  <a:schemeClr val="tx1"/>
                </a:solidFill>
              </a:rPr>
              <a:t>Support for over 40 SaaS API Connectors</a:t>
            </a:r>
          </a:p>
          <a:p>
            <a:pPr marL="342900" indent="-342900">
              <a:buFont typeface="Arial" panose="020B0604020202020204" pitchFamily="34" charset="0"/>
              <a:buChar char="•"/>
            </a:pPr>
            <a:r>
              <a:rPr lang="en-US" sz="2400" dirty="0" smtClean="0">
                <a:solidFill>
                  <a:schemeClr val="tx1"/>
                </a:solidFill>
              </a:rPr>
              <a:t>Single Sign, Offline Sync, Push Notifications and Auto Scaling</a:t>
            </a:r>
          </a:p>
          <a:p>
            <a:pPr lvl="1"/>
            <a:endParaRPr lang="en-US" sz="1600" dirty="0">
              <a:solidFill>
                <a:schemeClr val="tx1"/>
              </a:solidFill>
            </a:endParaRPr>
          </a:p>
          <a:p>
            <a:pPr lvl="1"/>
            <a:endParaRPr lang="en-US" sz="1600" dirty="0" smtClean="0">
              <a:solidFill>
                <a:schemeClr val="tx1"/>
              </a:solidFill>
            </a:endParaRPr>
          </a:p>
        </p:txBody>
      </p:sp>
      <p:pic>
        <p:nvPicPr>
          <p:cNvPr id="3" name="Picture 2"/>
          <p:cNvPicPr>
            <a:picLocks noChangeAspect="1"/>
          </p:cNvPicPr>
          <p:nvPr/>
        </p:nvPicPr>
        <p:blipFill>
          <a:blip r:embed="rId3">
            <a:clrChange>
              <a:clrFrom>
                <a:srgbClr val="262626"/>
              </a:clrFrom>
              <a:clrTo>
                <a:srgbClr val="262626">
                  <a:alpha val="0"/>
                </a:srgbClr>
              </a:clrTo>
            </a:clrChange>
            <a:extLst>
              <a:ext uri="{28A0092B-C50C-407E-A947-70E740481C1C}">
                <a14:useLocalDpi xmlns:a14="http://schemas.microsoft.com/office/drawing/2010/main" val="0"/>
              </a:ext>
            </a:extLst>
          </a:blip>
          <a:stretch>
            <a:fillRect/>
          </a:stretch>
        </p:blipFill>
        <p:spPr>
          <a:xfrm>
            <a:off x="7304132" y="1189177"/>
            <a:ext cx="2837939" cy="2145482"/>
          </a:xfrm>
          <a:prstGeom prst="rect">
            <a:avLst/>
          </a:prstGeom>
        </p:spPr>
      </p:pic>
    </p:spTree>
    <p:extLst>
      <p:ext uri="{BB962C8B-B14F-4D97-AF65-F5344CB8AC3E}">
        <p14:creationId xmlns:p14="http://schemas.microsoft.com/office/powerpoint/2010/main" val="324160492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API Apps (preview)</a:t>
            </a:r>
            <a:endParaRPr lang="en-US" dirty="0"/>
          </a:p>
        </p:txBody>
      </p:sp>
      <p:sp>
        <p:nvSpPr>
          <p:cNvPr id="4" name="Text Placeholder 1"/>
          <p:cNvSpPr>
            <a:spLocks noGrp="1"/>
          </p:cNvSpPr>
          <p:nvPr>
            <p:ph type="body" sz="quarter" idx="10"/>
          </p:nvPr>
        </p:nvSpPr>
        <p:spPr>
          <a:xfrm>
            <a:off x="270066" y="1189495"/>
            <a:ext cx="5251058" cy="3681008"/>
          </a:xfrm>
        </p:spPr>
        <p:txBody>
          <a:bodyPr/>
          <a:lstStyle/>
          <a:p>
            <a:pPr marL="342900" indent="-342900">
              <a:buFont typeface="Arial" panose="020B0604020202020204" pitchFamily="34" charset="0"/>
              <a:buChar char="•"/>
            </a:pPr>
            <a:r>
              <a:rPr lang="en-US" sz="2400" dirty="0" smtClean="0">
                <a:solidFill>
                  <a:schemeClr val="tx1"/>
                </a:solidFill>
              </a:rPr>
              <a:t>Platform for building, hosting and consuming APIs in the cloud or on-premise. </a:t>
            </a:r>
          </a:p>
          <a:p>
            <a:pPr marL="342900" indent="-342900">
              <a:buFont typeface="Arial" panose="020B0604020202020204" pitchFamily="34" charset="0"/>
              <a:buChar char="•"/>
            </a:pPr>
            <a:r>
              <a:rPr lang="en-US" sz="2400" dirty="0" smtClean="0">
                <a:solidFill>
                  <a:schemeClr val="tx1"/>
                </a:solidFill>
              </a:rPr>
              <a:t>Integration with swagger (YAML)</a:t>
            </a:r>
          </a:p>
          <a:p>
            <a:pPr marL="342900" indent="-342900">
              <a:buFont typeface="Arial" panose="020B0604020202020204" pitchFamily="34" charset="0"/>
              <a:buChar char="•"/>
            </a:pPr>
            <a:r>
              <a:rPr lang="en-US" sz="2400" dirty="0" smtClean="0">
                <a:solidFill>
                  <a:schemeClr val="tx1"/>
                </a:solidFill>
              </a:rPr>
              <a:t>cross-origin resource sharing (CORS) configurable.</a:t>
            </a:r>
          </a:p>
          <a:p>
            <a:pPr marL="342900" indent="-342900">
              <a:buFont typeface="Arial" panose="020B0604020202020204" pitchFamily="34" charset="0"/>
              <a:buChar char="•"/>
            </a:pPr>
            <a:r>
              <a:rPr lang="en-US" sz="2400" dirty="0" smtClean="0">
                <a:solidFill>
                  <a:schemeClr val="tx1"/>
                </a:solidFill>
              </a:rPr>
              <a:t>Visual Studio Integration</a:t>
            </a:r>
          </a:p>
          <a:p>
            <a:pPr marL="342900" indent="-342900">
              <a:buFont typeface="Arial" panose="020B0604020202020204" pitchFamily="34" charset="0"/>
              <a:buChar char="•"/>
            </a:pPr>
            <a:r>
              <a:rPr lang="en-US" sz="2400" dirty="0" smtClean="0">
                <a:solidFill>
                  <a:schemeClr val="tx1"/>
                </a:solidFill>
              </a:rPr>
              <a:t>Integration with Logic Apps</a:t>
            </a:r>
          </a:p>
          <a:p>
            <a:pPr marL="342900" indent="-342900">
              <a:buFont typeface="Arial" panose="020B0604020202020204" pitchFamily="34" charset="0"/>
              <a:buChar char="•"/>
            </a:pPr>
            <a:endParaRPr lang="en-US" sz="1600" dirty="0">
              <a:solidFill>
                <a:schemeClr val="tx1"/>
              </a:solidFill>
            </a:endParaRPr>
          </a:p>
          <a:p>
            <a:pPr lvl="1"/>
            <a:endParaRPr lang="en-US" sz="1600" dirty="0" smtClean="0">
              <a:solidFill>
                <a:schemeClr val="tx1"/>
              </a:solidFill>
            </a:endParaRPr>
          </a:p>
        </p:txBody>
      </p:sp>
      <p:pic>
        <p:nvPicPr>
          <p:cNvPr id="2" name="Picture 1"/>
          <p:cNvPicPr>
            <a:picLocks noChangeAspect="1"/>
          </p:cNvPicPr>
          <p:nvPr/>
        </p:nvPicPr>
        <p:blipFill>
          <a:blip r:embed="rId3">
            <a:clrChange>
              <a:clrFrom>
                <a:srgbClr val="262626"/>
              </a:clrFrom>
              <a:clrTo>
                <a:srgbClr val="262626">
                  <a:alpha val="0"/>
                </a:srgbClr>
              </a:clrTo>
            </a:clrChange>
            <a:extLst>
              <a:ext uri="{28A0092B-C50C-407E-A947-70E740481C1C}">
                <a14:useLocalDpi xmlns:a14="http://schemas.microsoft.com/office/drawing/2010/main" val="0"/>
              </a:ext>
            </a:extLst>
          </a:blip>
          <a:stretch>
            <a:fillRect/>
          </a:stretch>
        </p:blipFill>
        <p:spPr>
          <a:xfrm>
            <a:off x="7344365" y="1189177"/>
            <a:ext cx="2757473" cy="2252757"/>
          </a:xfrm>
          <a:prstGeom prst="rect">
            <a:avLst/>
          </a:prstGeom>
        </p:spPr>
      </p:pic>
    </p:spTree>
    <p:extLst>
      <p:ext uri="{BB962C8B-B14F-4D97-AF65-F5344CB8AC3E}">
        <p14:creationId xmlns:p14="http://schemas.microsoft.com/office/powerpoint/2010/main" val="288461660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Azure Service Fabric (preview)</a:t>
            </a:r>
            <a:endParaRPr lang="en-US" dirty="0"/>
          </a:p>
        </p:txBody>
      </p:sp>
      <p:sp>
        <p:nvSpPr>
          <p:cNvPr id="4" name="Text Placeholder 1"/>
          <p:cNvSpPr>
            <a:spLocks noGrp="1"/>
          </p:cNvSpPr>
          <p:nvPr>
            <p:ph type="body" sz="quarter" idx="10"/>
          </p:nvPr>
        </p:nvSpPr>
        <p:spPr>
          <a:xfrm>
            <a:off x="270066" y="1189495"/>
            <a:ext cx="5251058" cy="4148828"/>
          </a:xfrm>
        </p:spPr>
        <p:txBody>
          <a:bodyPr/>
          <a:lstStyle/>
          <a:p>
            <a:pPr marL="342900" indent="-342900">
              <a:buFont typeface="Arial" panose="020B0604020202020204" pitchFamily="34" charset="0"/>
              <a:buChar char="•"/>
            </a:pPr>
            <a:r>
              <a:rPr lang="en-US" sz="2400" dirty="0" smtClean="0">
                <a:solidFill>
                  <a:schemeClr val="tx1"/>
                </a:solidFill>
              </a:rPr>
              <a:t>“Born in the Cloud” Applications</a:t>
            </a:r>
          </a:p>
          <a:p>
            <a:pPr marL="342900" indent="-342900">
              <a:buFont typeface="Arial" panose="020B0604020202020204" pitchFamily="34" charset="0"/>
              <a:buChar char="•"/>
            </a:pPr>
            <a:r>
              <a:rPr lang="en-US" sz="2400" dirty="0" smtClean="0">
                <a:solidFill>
                  <a:schemeClr val="tx1"/>
                </a:solidFill>
              </a:rPr>
              <a:t>Develop stateless and stateful (micro)services in place of caches and queues</a:t>
            </a:r>
          </a:p>
          <a:p>
            <a:pPr marL="342900" indent="-342900">
              <a:buFont typeface="Arial" panose="020B0604020202020204" pitchFamily="34" charset="0"/>
              <a:buChar char="•"/>
            </a:pPr>
            <a:r>
              <a:rPr lang="en-US" sz="2400" dirty="0" smtClean="0">
                <a:solidFill>
                  <a:schemeClr val="tx1"/>
                </a:solidFill>
              </a:rPr>
              <a:t>Develop stateful</a:t>
            </a:r>
            <a:r>
              <a:rPr lang="en-US" sz="2400" dirty="0">
                <a:solidFill>
                  <a:schemeClr val="tx1"/>
                </a:solidFill>
              </a:rPr>
              <a:t> </a:t>
            </a:r>
            <a:r>
              <a:rPr lang="en-US" sz="2400" dirty="0" smtClean="0">
                <a:solidFill>
                  <a:schemeClr val="tx1"/>
                </a:solidFill>
              </a:rPr>
              <a:t>(micro)services in place of caches and queues</a:t>
            </a:r>
          </a:p>
          <a:p>
            <a:pPr marL="342900" indent="-342900">
              <a:buFont typeface="Arial" panose="020B0604020202020204" pitchFamily="34" charset="0"/>
              <a:buChar char="•"/>
            </a:pPr>
            <a:r>
              <a:rPr lang="en-US" sz="2400" dirty="0" smtClean="0">
                <a:solidFill>
                  <a:schemeClr val="tx1"/>
                </a:solidFill>
              </a:rPr>
              <a:t>Rapid Deployment (seconds)</a:t>
            </a:r>
          </a:p>
          <a:p>
            <a:pPr marL="342900" indent="-342900">
              <a:buFont typeface="Arial" panose="020B0604020202020204" pitchFamily="34" charset="0"/>
              <a:buChar char="•"/>
            </a:pPr>
            <a:r>
              <a:rPr lang="en-US" sz="2400" dirty="0" smtClean="0">
                <a:solidFill>
                  <a:schemeClr val="tx1"/>
                </a:solidFill>
              </a:rPr>
              <a:t>Manage Applications using .NET APIs, PowerShell or REST</a:t>
            </a:r>
          </a:p>
          <a:p>
            <a:pPr marL="342900" indent="-342900">
              <a:buFont typeface="Arial" panose="020B0604020202020204" pitchFamily="34" charset="0"/>
              <a:buChar char="•"/>
            </a:pPr>
            <a:r>
              <a:rPr lang="en-US" sz="2400" dirty="0" smtClean="0">
                <a:solidFill>
                  <a:schemeClr val="tx1"/>
                </a:solidFill>
              </a:rPr>
              <a:t>Self-healing</a:t>
            </a:r>
            <a:endParaRPr lang="en-US" sz="1600" dirty="0">
              <a:solidFill>
                <a:schemeClr val="tx1"/>
              </a:solidFill>
            </a:endParaRPr>
          </a:p>
          <a:p>
            <a:pPr lvl="1"/>
            <a:endParaRPr lang="en-US" sz="1600" dirty="0" smtClean="0">
              <a:solidFill>
                <a:schemeClr val="tx1"/>
              </a:solidFill>
            </a:endParaRPr>
          </a:p>
        </p:txBody>
      </p:sp>
      <p:pic>
        <p:nvPicPr>
          <p:cNvPr id="3" name="Picture 2"/>
          <p:cNvPicPr>
            <a:picLocks noChangeAspect="1"/>
          </p:cNvPicPr>
          <p:nvPr/>
        </p:nvPicPr>
        <p:blipFill>
          <a:blip r:embed="rId3">
            <a:clrChange>
              <a:clrFrom>
                <a:srgbClr val="4F4F4F"/>
              </a:clrFrom>
              <a:clrTo>
                <a:srgbClr val="4F4F4F">
                  <a:alpha val="0"/>
                </a:srgbClr>
              </a:clrTo>
            </a:clrChange>
            <a:extLst>
              <a:ext uri="{28A0092B-C50C-407E-A947-70E740481C1C}">
                <a14:useLocalDpi xmlns:a14="http://schemas.microsoft.com/office/drawing/2010/main" val="0"/>
              </a:ext>
            </a:extLst>
          </a:blip>
          <a:stretch>
            <a:fillRect/>
          </a:stretch>
        </p:blipFill>
        <p:spPr>
          <a:xfrm>
            <a:off x="6310731" y="1189177"/>
            <a:ext cx="2745746" cy="2872752"/>
          </a:xfrm>
          <a:prstGeom prst="rect">
            <a:avLst/>
          </a:prstGeom>
        </p:spPr>
      </p:pic>
    </p:spTree>
    <p:extLst>
      <p:ext uri="{BB962C8B-B14F-4D97-AF65-F5344CB8AC3E}">
        <p14:creationId xmlns:p14="http://schemas.microsoft.com/office/powerpoint/2010/main" val="56541145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66125" y="5651025"/>
            <a:ext cx="11659750" cy="888955"/>
          </a:xfrm>
          <a:prstGeom prst="rect">
            <a:avLst/>
          </a:prstGeom>
          <a:noFill/>
        </p:spPr>
        <p:txBody>
          <a:bodyPr wrap="square" lIns="179285" tIns="143430" rIns="179285" bIns="143430" rtlCol="0">
            <a:noAutofit/>
          </a:bodyPr>
          <a:lstStyle/>
          <a:p>
            <a:pPr defTabSz="914523">
              <a:lnSpc>
                <a:spcPts val="1175"/>
              </a:lnSpc>
            </a:pPr>
            <a:r>
              <a:rPr lang="en-US" sz="980" dirty="0">
                <a:solidFill>
                  <a:srgbClr val="FFFFFF"/>
                </a:solidFill>
              </a:rPr>
              <a:t>© </a:t>
            </a:r>
            <a:r>
              <a:rPr lang="en-US" sz="980" dirty="0" smtClean="0">
                <a:solidFill>
                  <a:srgbClr val="FFFFFF"/>
                </a:solidFill>
              </a:rPr>
              <a:t>2015 </a:t>
            </a:r>
            <a:r>
              <a:rPr lang="en-US" sz="980" dirty="0">
                <a:solidFill>
                  <a:srgbClr val="FFFFFF"/>
                </a:solidFill>
              </a:rPr>
              <a:t>Microsoft Corporation. All rights reserved. Microsoft, Windows, Windows Vista and other product names are or may be registered trademarks and/or trademarks in the U.S. and/or other countries.</a:t>
            </a:r>
          </a:p>
          <a:p>
            <a:pPr defTabSz="914523">
              <a:lnSpc>
                <a:spcPts val="1175"/>
              </a:lnSpc>
            </a:pPr>
            <a:r>
              <a:rPr lang="en-US" sz="980" dirty="0">
                <a:solidFill>
                  <a:srgbClr val="FFFFFF"/>
                </a:solidFill>
              </a:rPr>
              <a:t>The information herein is for informational purposes only and represents the current view of Microsoft Corporation as of the date of this presentation. Because Microsoft must respond to changing </a:t>
            </a:r>
            <a:r>
              <a:rPr lang="en-US" sz="980" dirty="0" smtClean="0">
                <a:solidFill>
                  <a:srgbClr val="FFFFFF"/>
                </a:solidFill>
              </a:rPr>
              <a:t/>
            </a:r>
            <a:br>
              <a:rPr lang="en-US" sz="980" dirty="0" smtClean="0">
                <a:solidFill>
                  <a:srgbClr val="FFFFFF"/>
                </a:solidFill>
              </a:rPr>
            </a:br>
            <a:r>
              <a:rPr lang="en-US" sz="980" dirty="0" smtClean="0">
                <a:solidFill>
                  <a:srgbClr val="FFFFFF"/>
                </a:solidFill>
              </a:rPr>
              <a:t>market</a:t>
            </a:r>
            <a:r>
              <a:rPr lang="en-US" sz="980" dirty="0">
                <a:solidFill>
                  <a:srgbClr val="FFFFFF"/>
                </a:solidFill>
              </a:rPr>
              <a:t> </a:t>
            </a:r>
            <a:r>
              <a:rPr lang="en-US" sz="980" dirty="0" smtClean="0">
                <a:solidFill>
                  <a:srgbClr val="FFFFFF"/>
                </a:solidFill>
              </a:rPr>
              <a:t>conditions</a:t>
            </a:r>
            <a:r>
              <a:rPr lang="en-US" sz="980" dirty="0">
                <a:solidFill>
                  <a:srgbClr val="FFFFFF"/>
                </a:solidFill>
              </a:rPr>
              <a:t>, it should not be interpreted to be a commitment on the part of Microsoft, and Microsoft cannot guarantee the accuracy of any information provided after the date of this presentation.</a:t>
            </a:r>
          </a:p>
          <a:p>
            <a:pPr defTabSz="914523">
              <a:lnSpc>
                <a:spcPts val="1175"/>
              </a:lnSpc>
            </a:pPr>
            <a:r>
              <a:rPr lang="en-US" sz="980" dirty="0">
                <a:solidFill>
                  <a:srgbClr val="FFFFFF"/>
                </a:solidFill>
              </a:rPr>
              <a:t>MICROSOFT MAKES NO WARRANTIES, EXPRESS, IMPLIED OR STATUTORY, AS TO THE INFORMATION IN THIS PRESENTATION.</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0205" y="4653570"/>
            <a:ext cx="3171300" cy="679435"/>
          </a:xfrm>
          <a:prstGeom prst="rect">
            <a:avLst/>
          </a:prstGeom>
        </p:spPr>
      </p:pic>
    </p:spTree>
    <p:extLst>
      <p:ext uri="{BB962C8B-B14F-4D97-AF65-F5344CB8AC3E}">
        <p14:creationId xmlns:p14="http://schemas.microsoft.com/office/powerpoint/2010/main" val="76408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51" y="228601"/>
            <a:ext cx="8890220" cy="757131"/>
          </a:xfrm>
        </p:spPr>
        <p:txBody>
          <a:bodyPr/>
          <a:lstStyle/>
          <a:p>
            <a:r>
              <a:rPr lang="en-US" dirty="0" smtClean="0"/>
              <a:t>Insider Tip: Topic</a:t>
            </a:r>
            <a:endParaRPr lang="en-US" dirty="0"/>
          </a:p>
        </p:txBody>
      </p:sp>
      <p:sp>
        <p:nvSpPr>
          <p:cNvPr id="3" name="Text Placeholder 2"/>
          <p:cNvSpPr>
            <a:spLocks noGrp="1"/>
          </p:cNvSpPr>
          <p:nvPr>
            <p:ph type="body" sz="quarter" idx="10"/>
          </p:nvPr>
        </p:nvSpPr>
        <p:spPr>
          <a:xfrm>
            <a:off x="519249" y="1171355"/>
            <a:ext cx="11151919" cy="3891835"/>
          </a:xfrm>
        </p:spPr>
        <p:txBody>
          <a:bodyPr/>
          <a:lstStyle/>
          <a:p>
            <a:pPr marL="457200" indent="-457200">
              <a:buFont typeface="Arial" panose="020B0604020202020204" pitchFamily="34" charset="0"/>
              <a:buChar char="•"/>
            </a:pPr>
            <a:r>
              <a:rPr lang="en-US" dirty="0" smtClean="0"/>
              <a:t>When you see these slides, you should pay attention as this is where we will share our best practices from the field</a:t>
            </a: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r>
              <a:rPr lang="en-US" dirty="0" smtClean="0">
                <a:effectLst>
                  <a:outerShdw blurRad="38100" dist="38100" dir="2700000" algn="tl">
                    <a:srgbClr val="000000">
                      <a:alpha val="43137"/>
                    </a:srgbClr>
                  </a:outerShdw>
                </a:effectLst>
              </a:rPr>
              <a:t>These topics are also great discussions points</a:t>
            </a: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custDataLst>
              <p:custData r:id="rId1"/>
            </p:custDataLst>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14362205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 Azure?</a:t>
            </a:r>
            <a:endParaRPr lang="en-US" dirty="0"/>
          </a:p>
        </p:txBody>
      </p:sp>
      <p:pic>
        <p:nvPicPr>
          <p:cNvPr id="7" name="Picture 2" descr="https://mediabank.partners.extranet.microsoft.com/Assets/Active/M-Q/Microsoft_.NET/Microsoft_NET_ADO_.NET/Logos+Logotypes/NET-ADO_bL.png"/>
          <p:cNvPicPr>
            <a:picLocks noChangeAspect="1" noChangeArrowheads="1"/>
          </p:cNvPicPr>
          <p:nvPr/>
        </p:nvPicPr>
        <p:blipFill>
          <a:blip r:embed="rId3" cstate="print">
            <a:lum bright="100000" contrast="100000"/>
            <a:alphaModFix/>
          </a:blip>
          <a:srcRect r="31488"/>
          <a:stretch>
            <a:fillRect/>
          </a:stretch>
        </p:blipFill>
        <p:spPr bwMode="auto">
          <a:xfrm>
            <a:off x="991927" y="5847366"/>
            <a:ext cx="1778690" cy="514068"/>
          </a:xfrm>
          <a:prstGeom prst="rect">
            <a:avLst/>
          </a:prstGeom>
          <a:noFill/>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042" t="5709" r="4519" b="12643"/>
          <a:stretch/>
        </p:blipFill>
        <p:spPr>
          <a:xfrm>
            <a:off x="2643067" y="2557655"/>
            <a:ext cx="6168844" cy="2527974"/>
          </a:xfrm>
          <a:prstGeom prst="rect">
            <a:avLst/>
          </a:prstGeom>
        </p:spPr>
      </p:pic>
      <p:sp>
        <p:nvSpPr>
          <p:cNvPr id="9" name="Oval 8"/>
          <p:cNvSpPr/>
          <p:nvPr/>
        </p:nvSpPr>
        <p:spPr bwMode="auto">
          <a:xfrm>
            <a:off x="2961446" y="3205477"/>
            <a:ext cx="121379" cy="121379"/>
          </a:xfrm>
          <a:prstGeom prst="ellipse">
            <a:avLst/>
          </a:prstGeom>
          <a:solidFill>
            <a:srgbClr val="FFFF00">
              <a:alpha val="7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1" name="Oval 10"/>
          <p:cNvSpPr/>
          <p:nvPr/>
        </p:nvSpPr>
        <p:spPr bwMode="auto">
          <a:xfrm>
            <a:off x="3068178" y="2976841"/>
            <a:ext cx="121379" cy="121379"/>
          </a:xfrm>
          <a:prstGeom prst="ellipse">
            <a:avLst/>
          </a:prstGeom>
          <a:solidFill>
            <a:srgbClr val="FFFF00">
              <a:alpha val="7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2" name="Oval 11"/>
          <p:cNvSpPr/>
          <p:nvPr/>
        </p:nvSpPr>
        <p:spPr bwMode="auto">
          <a:xfrm>
            <a:off x="3038000" y="3055488"/>
            <a:ext cx="121379" cy="121379"/>
          </a:xfrm>
          <a:prstGeom prst="ellipse">
            <a:avLst/>
          </a:prstGeom>
          <a:solidFill>
            <a:srgbClr val="FFFF00">
              <a:alpha val="7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3" name="Oval 12"/>
          <p:cNvSpPr/>
          <p:nvPr/>
        </p:nvSpPr>
        <p:spPr bwMode="auto">
          <a:xfrm>
            <a:off x="3479926" y="3355393"/>
            <a:ext cx="121379" cy="121379"/>
          </a:xfrm>
          <a:prstGeom prst="ellipse">
            <a:avLst/>
          </a:prstGeom>
          <a:solidFill>
            <a:srgbClr val="FFFF00">
              <a:alpha val="7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4" name="Oval 13"/>
          <p:cNvSpPr/>
          <p:nvPr/>
        </p:nvSpPr>
        <p:spPr bwMode="auto">
          <a:xfrm>
            <a:off x="3727870" y="3416082"/>
            <a:ext cx="121379" cy="121379"/>
          </a:xfrm>
          <a:prstGeom prst="ellipse">
            <a:avLst/>
          </a:prstGeom>
          <a:solidFill>
            <a:srgbClr val="FFFF00">
              <a:alpha val="7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5" name="Oval 14"/>
          <p:cNvSpPr/>
          <p:nvPr/>
        </p:nvSpPr>
        <p:spPr bwMode="auto">
          <a:xfrm>
            <a:off x="3854011" y="2916150"/>
            <a:ext cx="121379" cy="121379"/>
          </a:xfrm>
          <a:prstGeom prst="ellipse">
            <a:avLst/>
          </a:prstGeom>
          <a:solidFill>
            <a:srgbClr val="FFFF00">
              <a:alpha val="7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6" name="Oval 15"/>
          <p:cNvSpPr/>
          <p:nvPr/>
        </p:nvSpPr>
        <p:spPr bwMode="auto">
          <a:xfrm>
            <a:off x="3894292" y="3199542"/>
            <a:ext cx="121379" cy="121379"/>
          </a:xfrm>
          <a:prstGeom prst="ellipse">
            <a:avLst/>
          </a:prstGeom>
          <a:solidFill>
            <a:srgbClr val="FFFF00">
              <a:alpha val="7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7" name="Oval 16"/>
          <p:cNvSpPr/>
          <p:nvPr/>
        </p:nvSpPr>
        <p:spPr bwMode="auto">
          <a:xfrm>
            <a:off x="3950941" y="3135564"/>
            <a:ext cx="121379" cy="121379"/>
          </a:xfrm>
          <a:prstGeom prst="ellipse">
            <a:avLst/>
          </a:prstGeom>
          <a:solidFill>
            <a:srgbClr val="FFFF00">
              <a:alpha val="7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8" name="Oval 17"/>
          <p:cNvSpPr/>
          <p:nvPr/>
        </p:nvSpPr>
        <p:spPr bwMode="auto">
          <a:xfrm>
            <a:off x="4011630" y="3113942"/>
            <a:ext cx="121379" cy="121379"/>
          </a:xfrm>
          <a:prstGeom prst="ellipse">
            <a:avLst/>
          </a:prstGeom>
          <a:solidFill>
            <a:srgbClr val="FFFF00">
              <a:alpha val="7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9" name="Oval 18"/>
          <p:cNvSpPr/>
          <p:nvPr/>
        </p:nvSpPr>
        <p:spPr bwMode="auto">
          <a:xfrm>
            <a:off x="5248333" y="2971007"/>
            <a:ext cx="121379" cy="121379"/>
          </a:xfrm>
          <a:prstGeom prst="ellipse">
            <a:avLst/>
          </a:prstGeom>
          <a:solidFill>
            <a:srgbClr val="FFFF00">
              <a:alpha val="7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0" name="Oval 19"/>
          <p:cNvSpPr/>
          <p:nvPr/>
        </p:nvSpPr>
        <p:spPr bwMode="auto">
          <a:xfrm>
            <a:off x="5223690" y="2787333"/>
            <a:ext cx="121379" cy="121379"/>
          </a:xfrm>
          <a:prstGeom prst="ellipse">
            <a:avLst/>
          </a:prstGeom>
          <a:solidFill>
            <a:srgbClr val="FFFF00">
              <a:alpha val="7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1" name="Oval 20"/>
          <p:cNvSpPr/>
          <p:nvPr/>
        </p:nvSpPr>
        <p:spPr bwMode="auto">
          <a:xfrm>
            <a:off x="5585983" y="2665533"/>
            <a:ext cx="121379" cy="121379"/>
          </a:xfrm>
          <a:prstGeom prst="ellipse">
            <a:avLst/>
          </a:prstGeom>
          <a:solidFill>
            <a:srgbClr val="FFFF00">
              <a:alpha val="7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2" name="Oval 21"/>
          <p:cNvSpPr/>
          <p:nvPr/>
        </p:nvSpPr>
        <p:spPr bwMode="auto">
          <a:xfrm>
            <a:off x="5456259" y="2943963"/>
            <a:ext cx="121379" cy="121379"/>
          </a:xfrm>
          <a:prstGeom prst="ellipse">
            <a:avLst/>
          </a:prstGeom>
          <a:solidFill>
            <a:srgbClr val="FFFF00">
              <a:alpha val="7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3" name="Oval 22"/>
          <p:cNvSpPr/>
          <p:nvPr/>
        </p:nvSpPr>
        <p:spPr bwMode="auto">
          <a:xfrm>
            <a:off x="5514419" y="2892655"/>
            <a:ext cx="121379" cy="121379"/>
          </a:xfrm>
          <a:prstGeom prst="ellipse">
            <a:avLst/>
          </a:prstGeom>
          <a:solidFill>
            <a:srgbClr val="FFFF00">
              <a:alpha val="7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4" name="Oval 23"/>
          <p:cNvSpPr/>
          <p:nvPr/>
        </p:nvSpPr>
        <p:spPr bwMode="auto">
          <a:xfrm>
            <a:off x="5869106" y="2654094"/>
            <a:ext cx="121379" cy="121379"/>
          </a:xfrm>
          <a:prstGeom prst="ellipse">
            <a:avLst/>
          </a:prstGeom>
          <a:solidFill>
            <a:srgbClr val="FFFF00">
              <a:alpha val="7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5" name="Oval 24"/>
          <p:cNvSpPr/>
          <p:nvPr/>
        </p:nvSpPr>
        <p:spPr bwMode="auto">
          <a:xfrm>
            <a:off x="5658856" y="3084686"/>
            <a:ext cx="121379" cy="121379"/>
          </a:xfrm>
          <a:prstGeom prst="ellipse">
            <a:avLst/>
          </a:prstGeom>
          <a:solidFill>
            <a:srgbClr val="FFFF00">
              <a:alpha val="7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6" name="Oval 25"/>
          <p:cNvSpPr/>
          <p:nvPr/>
        </p:nvSpPr>
        <p:spPr bwMode="auto">
          <a:xfrm>
            <a:off x="8053426" y="3272239"/>
            <a:ext cx="121379" cy="121379"/>
          </a:xfrm>
          <a:prstGeom prst="ellipse">
            <a:avLst/>
          </a:prstGeom>
          <a:solidFill>
            <a:srgbClr val="FFFF00">
              <a:alpha val="7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7" name="Oval 26"/>
          <p:cNvSpPr/>
          <p:nvPr/>
        </p:nvSpPr>
        <p:spPr bwMode="auto">
          <a:xfrm>
            <a:off x="8499154" y="4200387"/>
            <a:ext cx="121379" cy="121379"/>
          </a:xfrm>
          <a:prstGeom prst="ellipse">
            <a:avLst/>
          </a:prstGeom>
          <a:solidFill>
            <a:srgbClr val="FFFF00">
              <a:alpha val="7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8" name="Oval 27"/>
          <p:cNvSpPr/>
          <p:nvPr/>
        </p:nvSpPr>
        <p:spPr bwMode="auto">
          <a:xfrm>
            <a:off x="8558192" y="4643008"/>
            <a:ext cx="121379" cy="121379"/>
          </a:xfrm>
          <a:prstGeom prst="ellipse">
            <a:avLst/>
          </a:prstGeom>
          <a:solidFill>
            <a:srgbClr val="FFFF00">
              <a:alpha val="7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9" name="Oval 28"/>
          <p:cNvSpPr/>
          <p:nvPr/>
        </p:nvSpPr>
        <p:spPr bwMode="auto">
          <a:xfrm>
            <a:off x="8132604" y="3084686"/>
            <a:ext cx="121379" cy="121379"/>
          </a:xfrm>
          <a:prstGeom prst="ellipse">
            <a:avLst/>
          </a:prstGeom>
          <a:solidFill>
            <a:srgbClr val="FFFF00">
              <a:alpha val="7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30" name="Oval 29"/>
          <p:cNvSpPr/>
          <p:nvPr/>
        </p:nvSpPr>
        <p:spPr bwMode="auto">
          <a:xfrm>
            <a:off x="7845980" y="3890152"/>
            <a:ext cx="121379" cy="121379"/>
          </a:xfrm>
          <a:prstGeom prst="ellipse">
            <a:avLst/>
          </a:prstGeom>
          <a:solidFill>
            <a:srgbClr val="FFFF00">
              <a:alpha val="7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31" name="Oval 30"/>
          <p:cNvSpPr/>
          <p:nvPr/>
        </p:nvSpPr>
        <p:spPr bwMode="auto">
          <a:xfrm>
            <a:off x="7626995" y="4072147"/>
            <a:ext cx="121379" cy="121379"/>
          </a:xfrm>
          <a:prstGeom prst="ellipse">
            <a:avLst/>
          </a:prstGeom>
          <a:solidFill>
            <a:srgbClr val="FFFF00">
              <a:alpha val="7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3" rIns="91387" bIns="45693" numCol="1" rtlCol="0" anchor="ctr" anchorCtr="0" compatLnSpc="1">
            <a:prstTxWarp prst="textNoShape">
              <a:avLst/>
            </a:prstTxWarp>
          </a:bodyPr>
          <a:lstStyle/>
          <a:p>
            <a:pPr algn="ctr" defTabSz="913561"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33" name="Picture 4" descr="http://www.jbase.com/new/products/images/java.png"/>
          <p:cNvPicPr>
            <a:picLocks noChangeAspect="1" noChangeArrowheads="1"/>
          </p:cNvPicPr>
          <p:nvPr/>
        </p:nvPicPr>
        <p:blipFill>
          <a:blip r:embed="rId5" cstate="print">
            <a:lum bright="100000" contrast="100000"/>
          </a:blip>
          <a:srcRect/>
          <a:stretch>
            <a:fillRect/>
          </a:stretch>
        </p:blipFill>
        <p:spPr bwMode="auto">
          <a:xfrm>
            <a:off x="3493303" y="5673033"/>
            <a:ext cx="400989" cy="748169"/>
          </a:xfrm>
          <a:prstGeom prst="rect">
            <a:avLst/>
          </a:prstGeom>
          <a:noFill/>
        </p:spPr>
      </p:pic>
      <p:pic>
        <p:nvPicPr>
          <p:cNvPr id="34" name="Picture 33" descr="PHP.png"/>
          <p:cNvPicPr>
            <a:picLocks noChangeAspect="1"/>
          </p:cNvPicPr>
          <p:nvPr/>
        </p:nvPicPr>
        <p:blipFill>
          <a:blip r:embed="rId6" cstate="print"/>
          <a:stretch>
            <a:fillRect/>
          </a:stretch>
        </p:blipFill>
        <p:spPr>
          <a:xfrm>
            <a:off x="4815812" y="5869727"/>
            <a:ext cx="948210" cy="498700"/>
          </a:xfrm>
          <a:prstGeom prst="rect">
            <a:avLst/>
          </a:prstGeom>
          <a:noFill/>
        </p:spPr>
      </p:pic>
      <p:pic>
        <p:nvPicPr>
          <p:cNvPr id="35" name="Picture 34"/>
          <p:cNvPicPr>
            <a:picLocks noChangeAspect="1"/>
          </p:cNvPicPr>
          <p:nvPr/>
        </p:nvPicPr>
        <p:blipFill>
          <a:blip r:embed="rId7"/>
          <a:stretch>
            <a:fillRect/>
          </a:stretch>
        </p:blipFill>
        <p:spPr>
          <a:xfrm>
            <a:off x="9164802" y="5933638"/>
            <a:ext cx="1349754" cy="331471"/>
          </a:xfrm>
          <a:prstGeom prst="rect">
            <a:avLst/>
          </a:prstGeom>
        </p:spPr>
      </p:pic>
      <p:pic>
        <p:nvPicPr>
          <p:cNvPr id="36" name="Picture 35"/>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685540" y="5889319"/>
            <a:ext cx="1557744" cy="411690"/>
          </a:xfrm>
          <a:prstGeom prst="rect">
            <a:avLst/>
          </a:prstGeom>
        </p:spPr>
      </p:pic>
      <p:sp>
        <p:nvSpPr>
          <p:cNvPr id="41" name="Rectangle 40"/>
          <p:cNvSpPr/>
          <p:nvPr/>
        </p:nvSpPr>
        <p:spPr>
          <a:xfrm>
            <a:off x="2661554" y="1680877"/>
            <a:ext cx="5471050" cy="782545"/>
          </a:xfrm>
          <a:prstGeom prst="rect">
            <a:avLst/>
          </a:prstGeom>
        </p:spPr>
        <p:txBody>
          <a:bodyPr wrap="square">
            <a:spAutoFit/>
          </a:bodyPr>
          <a:lstStyle/>
          <a:p>
            <a:pPr defTabSz="1449288"/>
            <a:r>
              <a:rPr lang="en-US" sz="2799" dirty="0">
                <a:solidFill>
                  <a:srgbClr val="FFFFFF">
                    <a:alpha val="99000"/>
                  </a:srgbClr>
                </a:solidFill>
                <a:ea typeface="Segoe UI" pitchFamily="34" charset="0"/>
                <a:cs typeface="Segoe UI" pitchFamily="34" charset="0"/>
              </a:rPr>
              <a:t>Global Physical Infrastructure</a:t>
            </a:r>
          </a:p>
          <a:p>
            <a:pPr defTabSz="1449288"/>
            <a:r>
              <a:rPr lang="en-US" sz="1600" i="1" dirty="0">
                <a:solidFill>
                  <a:srgbClr val="FFFFFF">
                    <a:alpha val="99000"/>
                  </a:srgbClr>
                </a:solidFill>
                <a:ea typeface="Segoe UI" pitchFamily="34" charset="0"/>
                <a:cs typeface="Segoe UI" pitchFamily="34" charset="0"/>
              </a:rPr>
              <a:t>servers / network / datacenters</a:t>
            </a:r>
          </a:p>
        </p:txBody>
      </p:sp>
    </p:spTree>
    <p:extLst>
      <p:ext uri="{BB962C8B-B14F-4D97-AF65-F5344CB8AC3E}">
        <p14:creationId xmlns:p14="http://schemas.microsoft.com/office/powerpoint/2010/main" val="328661474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Models </a:t>
            </a:r>
            <a:endParaRPr lang="en-US" dirty="0"/>
          </a:p>
        </p:txBody>
      </p:sp>
      <p:grpSp>
        <p:nvGrpSpPr>
          <p:cNvPr id="94" name="Group 93"/>
          <p:cNvGrpSpPr/>
          <p:nvPr/>
        </p:nvGrpSpPr>
        <p:grpSpPr>
          <a:xfrm>
            <a:off x="198424" y="1145533"/>
            <a:ext cx="2476435" cy="5172811"/>
            <a:chOff x="855665" y="1698693"/>
            <a:chExt cx="2237001" cy="4675111"/>
          </a:xfrm>
        </p:grpSpPr>
        <p:sp>
          <p:nvSpPr>
            <p:cNvPr id="95" name="Rectangle 94"/>
            <p:cNvSpPr/>
            <p:nvPr/>
          </p:nvSpPr>
          <p:spPr>
            <a:xfrm>
              <a:off x="1225894" y="169869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3006" fontAlgn="base">
                <a:spcAft>
                  <a:spcPct val="0"/>
                </a:spcAft>
                <a:defRPr/>
              </a:pPr>
              <a:r>
                <a:rPr lang="en-US" sz="2400" dirty="0">
                  <a:solidFill>
                    <a:schemeClr val="tx1">
                      <a:alpha val="99000"/>
                    </a:schemeClr>
                  </a:solidFill>
                  <a:latin typeface="Segoe UI"/>
                  <a:ea typeface="Kozuka Gothic Pro R" pitchFamily="34" charset="-128"/>
                </a:rPr>
                <a:t>On Premises</a:t>
              </a:r>
            </a:p>
          </p:txBody>
        </p:sp>
        <p:sp>
          <p:nvSpPr>
            <p:cNvPr id="96" name="Rectangle 95"/>
            <p:cNvSpPr/>
            <p:nvPr/>
          </p:nvSpPr>
          <p:spPr>
            <a:xfrm>
              <a:off x="1396458" y="5537987"/>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3126">
                <a:defRPr/>
              </a:pPr>
              <a:r>
                <a:rPr lang="en-US" sz="1867">
                  <a:solidFill>
                    <a:schemeClr val="bg1">
                      <a:alpha val="99000"/>
                    </a:schemeClr>
                  </a:solidFill>
                  <a:latin typeface="Segoe UI"/>
                  <a:ea typeface="Segoe UI" pitchFamily="34" charset="0"/>
                  <a:cs typeface="Segoe UI" pitchFamily="34" charset="0"/>
                </a:rPr>
                <a:t>Storage</a:t>
              </a:r>
            </a:p>
          </p:txBody>
        </p:sp>
        <p:sp>
          <p:nvSpPr>
            <p:cNvPr id="97" name="Rectangle 96"/>
            <p:cNvSpPr/>
            <p:nvPr/>
          </p:nvSpPr>
          <p:spPr>
            <a:xfrm>
              <a:off x="1396458" y="5083168"/>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3126">
                <a:defRPr/>
              </a:pPr>
              <a:r>
                <a:rPr lang="en-US" sz="1867">
                  <a:solidFill>
                    <a:schemeClr val="bg1">
                      <a:alpha val="99000"/>
                    </a:schemeClr>
                  </a:solidFill>
                  <a:latin typeface="Segoe UI"/>
                  <a:ea typeface="Segoe UI" pitchFamily="34" charset="0"/>
                  <a:cs typeface="Segoe UI" pitchFamily="34" charset="0"/>
                </a:rPr>
                <a:t>Servers</a:t>
              </a:r>
            </a:p>
          </p:txBody>
        </p:sp>
        <p:sp>
          <p:nvSpPr>
            <p:cNvPr id="98" name="Rectangle 97"/>
            <p:cNvSpPr/>
            <p:nvPr/>
          </p:nvSpPr>
          <p:spPr>
            <a:xfrm>
              <a:off x="1396458" y="5992804"/>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3126">
                <a:defRPr/>
              </a:pPr>
              <a:r>
                <a:rPr lang="en-US" sz="1867">
                  <a:solidFill>
                    <a:schemeClr val="bg1">
                      <a:alpha val="99000"/>
                    </a:schemeClr>
                  </a:solidFill>
                  <a:latin typeface="Segoe UI"/>
                  <a:ea typeface="Segoe UI" pitchFamily="34" charset="0"/>
                  <a:cs typeface="Segoe UI" pitchFamily="34" charset="0"/>
                </a:rPr>
                <a:t>Networking</a:t>
              </a:r>
            </a:p>
          </p:txBody>
        </p:sp>
        <p:sp>
          <p:nvSpPr>
            <p:cNvPr id="99" name="Rectangle 98"/>
            <p:cNvSpPr/>
            <p:nvPr/>
          </p:nvSpPr>
          <p:spPr>
            <a:xfrm>
              <a:off x="1396458" y="4173530"/>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3126">
                <a:defRPr/>
              </a:pPr>
              <a:r>
                <a:rPr lang="en-US" sz="1867">
                  <a:solidFill>
                    <a:schemeClr val="bg1">
                      <a:alpha val="99000"/>
                    </a:schemeClr>
                  </a:solidFill>
                  <a:latin typeface="Segoe UI"/>
                  <a:ea typeface="Segoe UI" pitchFamily="34" charset="0"/>
                  <a:cs typeface="Segoe UI" pitchFamily="34" charset="0"/>
                </a:rPr>
                <a:t>O/S</a:t>
              </a:r>
            </a:p>
          </p:txBody>
        </p:sp>
        <p:sp>
          <p:nvSpPr>
            <p:cNvPr id="100" name="Rectangle 99"/>
            <p:cNvSpPr/>
            <p:nvPr/>
          </p:nvSpPr>
          <p:spPr>
            <a:xfrm>
              <a:off x="1396458" y="3718711"/>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3126">
                <a:defRPr/>
              </a:pPr>
              <a:r>
                <a:rPr lang="en-US" sz="1867">
                  <a:solidFill>
                    <a:schemeClr val="bg1">
                      <a:alpha val="99000"/>
                    </a:schemeClr>
                  </a:solidFill>
                  <a:latin typeface="Segoe UI"/>
                  <a:ea typeface="Segoe UI" pitchFamily="34" charset="0"/>
                  <a:cs typeface="Segoe UI" pitchFamily="34" charset="0"/>
                </a:rPr>
                <a:t>Middleware</a:t>
              </a:r>
            </a:p>
          </p:txBody>
        </p:sp>
        <p:sp>
          <p:nvSpPr>
            <p:cNvPr id="101" name="Rectangle 100"/>
            <p:cNvSpPr/>
            <p:nvPr/>
          </p:nvSpPr>
          <p:spPr>
            <a:xfrm>
              <a:off x="1396458" y="4628349"/>
              <a:ext cx="1638241" cy="381000"/>
            </a:xfrm>
            <a:prstGeom prst="rect">
              <a:avLst/>
            </a:prstGeom>
            <a:solidFill>
              <a:schemeClr val="accent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3126">
                <a:defRPr/>
              </a:pPr>
              <a:r>
                <a:rPr lang="en-US" sz="1867">
                  <a:solidFill>
                    <a:schemeClr val="bg1">
                      <a:alpha val="99000"/>
                    </a:schemeClr>
                  </a:solidFill>
                  <a:latin typeface="Segoe UI"/>
                  <a:ea typeface="Segoe UI" pitchFamily="34" charset="0"/>
                  <a:cs typeface="Segoe UI" pitchFamily="34" charset="0"/>
                </a:rPr>
                <a:t>Virtualization</a:t>
              </a:r>
            </a:p>
          </p:txBody>
        </p:sp>
        <p:sp>
          <p:nvSpPr>
            <p:cNvPr id="102" name="Rectangle 101"/>
            <p:cNvSpPr/>
            <p:nvPr/>
          </p:nvSpPr>
          <p:spPr>
            <a:xfrm>
              <a:off x="1396458" y="2809073"/>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3126">
                <a:defRPr/>
              </a:pPr>
              <a:r>
                <a:rPr lang="en-US" sz="1867">
                  <a:solidFill>
                    <a:schemeClr val="bg1">
                      <a:alpha val="99000"/>
                    </a:schemeClr>
                  </a:solidFill>
                  <a:latin typeface="Segoe UI"/>
                  <a:ea typeface="Segoe UI" pitchFamily="34" charset="0"/>
                  <a:cs typeface="Segoe UI" pitchFamily="34" charset="0"/>
                </a:rPr>
                <a:t>Data</a:t>
              </a:r>
            </a:p>
          </p:txBody>
        </p:sp>
        <p:sp>
          <p:nvSpPr>
            <p:cNvPr id="103" name="Rectangle 102"/>
            <p:cNvSpPr/>
            <p:nvPr/>
          </p:nvSpPr>
          <p:spPr>
            <a:xfrm>
              <a:off x="1396458" y="2354254"/>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3126">
                <a:defRPr/>
              </a:pPr>
              <a:r>
                <a:rPr lang="en-US" sz="1867" dirty="0">
                  <a:solidFill>
                    <a:schemeClr val="bg1">
                      <a:alpha val="99000"/>
                    </a:schemeClr>
                  </a:solidFill>
                  <a:latin typeface="Segoe UI"/>
                  <a:ea typeface="Segoe UI" pitchFamily="34" charset="0"/>
                  <a:cs typeface="Segoe UI" pitchFamily="34" charset="0"/>
                </a:rPr>
                <a:t>Applications</a:t>
              </a:r>
            </a:p>
          </p:txBody>
        </p:sp>
        <p:sp>
          <p:nvSpPr>
            <p:cNvPr id="104" name="Rectangle 103"/>
            <p:cNvSpPr/>
            <p:nvPr/>
          </p:nvSpPr>
          <p:spPr>
            <a:xfrm>
              <a:off x="1396458" y="3263892"/>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3126">
                <a:defRPr/>
              </a:pPr>
              <a:r>
                <a:rPr lang="en-US" sz="1867">
                  <a:solidFill>
                    <a:schemeClr val="bg1">
                      <a:alpha val="99000"/>
                    </a:schemeClr>
                  </a:solidFill>
                  <a:latin typeface="Segoe UI"/>
                  <a:ea typeface="Segoe UI" pitchFamily="34" charset="0"/>
                  <a:cs typeface="Segoe UI" pitchFamily="34" charset="0"/>
                </a:rPr>
                <a:t>Runtime</a:t>
              </a:r>
            </a:p>
          </p:txBody>
        </p:sp>
        <p:sp>
          <p:nvSpPr>
            <p:cNvPr id="105" name="Left Brace 104"/>
            <p:cNvSpPr/>
            <p:nvPr/>
          </p:nvSpPr>
          <p:spPr>
            <a:xfrm>
              <a:off x="1249156" y="2354254"/>
              <a:ext cx="137875" cy="401955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463126">
                <a:defRPr/>
              </a:pPr>
              <a:endParaRPr lang="en-US" sz="1867">
                <a:solidFill>
                  <a:srgbClr val="FFFFFF"/>
                </a:solidFill>
                <a:latin typeface="Segoe UI"/>
                <a:ea typeface="Segoe UI" pitchFamily="34" charset="0"/>
                <a:cs typeface="Segoe UI" pitchFamily="34" charset="0"/>
              </a:endParaRPr>
            </a:p>
          </p:txBody>
        </p:sp>
        <p:sp>
          <p:nvSpPr>
            <p:cNvPr id="106" name="TextBox 52"/>
            <p:cNvSpPr txBox="1"/>
            <p:nvPr/>
          </p:nvSpPr>
          <p:spPr>
            <a:xfrm>
              <a:off x="855665" y="3766888"/>
              <a:ext cx="407704" cy="1178430"/>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3006" fontAlgn="base">
                <a:spcAft>
                  <a:spcPct val="0"/>
                </a:spcAft>
                <a:defRPr/>
              </a:pPr>
              <a:r>
                <a:rPr lang="en-US" sz="1733" dirty="0">
                  <a:solidFill>
                    <a:schemeClr val="tx1">
                      <a:alpha val="99000"/>
                    </a:schemeClr>
                  </a:solidFill>
                  <a:latin typeface="Segoe UI"/>
                  <a:ea typeface="Kozuka Gothic Pro R" pitchFamily="34" charset="-128"/>
                </a:rPr>
                <a:t>You manage</a:t>
              </a:r>
            </a:p>
          </p:txBody>
        </p:sp>
      </p:grpSp>
      <p:grpSp>
        <p:nvGrpSpPr>
          <p:cNvPr id="107" name="Group 106"/>
          <p:cNvGrpSpPr/>
          <p:nvPr/>
        </p:nvGrpSpPr>
        <p:grpSpPr>
          <a:xfrm>
            <a:off x="3028391" y="1145534"/>
            <a:ext cx="3068615" cy="5322709"/>
            <a:chOff x="3377366" y="1698693"/>
            <a:chExt cx="2771925" cy="4810588"/>
          </a:xfrm>
        </p:grpSpPr>
        <p:sp>
          <p:nvSpPr>
            <p:cNvPr id="108" name="Rectangle 107"/>
            <p:cNvSpPr/>
            <p:nvPr/>
          </p:nvSpPr>
          <p:spPr>
            <a:xfrm>
              <a:off x="3442874" y="1698693"/>
              <a:ext cx="2593774"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3006" fontAlgn="base">
                <a:spcAft>
                  <a:spcPct val="0"/>
                </a:spcAft>
                <a:defRPr/>
              </a:pPr>
              <a:r>
                <a:rPr lang="en-US" sz="2400" dirty="0">
                  <a:solidFill>
                    <a:schemeClr val="tx1">
                      <a:alpha val="99000"/>
                    </a:schemeClr>
                  </a:solidFill>
                  <a:latin typeface="Segoe UI"/>
                  <a:ea typeface="Kozuka Gothic Pro R" pitchFamily="34" charset="-128"/>
                </a:rPr>
                <a:t>Infrastructure</a:t>
              </a:r>
            </a:p>
            <a:p>
              <a:pPr algn="ctr" defTabSz="1463126">
                <a:defRPr/>
              </a:pPr>
              <a:r>
                <a:rPr lang="en-US" sz="1867" dirty="0">
                  <a:solidFill>
                    <a:schemeClr val="tx1">
                      <a:alpha val="99000"/>
                    </a:schemeClr>
                  </a:solidFill>
                  <a:latin typeface="Segoe UI"/>
                  <a:ea typeface="Kozuka Gothic Pro R" pitchFamily="34" charset="-128"/>
                </a:rPr>
                <a:t>(as a Service)</a:t>
              </a:r>
            </a:p>
          </p:txBody>
        </p:sp>
        <p:sp>
          <p:nvSpPr>
            <p:cNvPr id="109" name="Rectangle 108"/>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3126">
                <a:defRPr/>
              </a:pPr>
              <a:r>
                <a:rPr lang="en-US" sz="1867">
                  <a:solidFill>
                    <a:sysClr val="window" lastClr="FFFFFF">
                      <a:alpha val="99000"/>
                    </a:sysClr>
                  </a:solidFill>
                  <a:latin typeface="Segoe UI"/>
                  <a:ea typeface="Segoe UI" pitchFamily="34" charset="0"/>
                  <a:cs typeface="Segoe UI" pitchFamily="34" charset="0"/>
                </a:rPr>
                <a:t>Storage</a:t>
              </a:r>
            </a:p>
          </p:txBody>
        </p:sp>
        <p:sp>
          <p:nvSpPr>
            <p:cNvPr id="110" name="Rectangle 109"/>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3126">
                <a:defRPr/>
              </a:pPr>
              <a:r>
                <a:rPr lang="en-US" sz="1867">
                  <a:solidFill>
                    <a:sysClr val="window" lastClr="FFFFFF">
                      <a:alpha val="99000"/>
                    </a:sysClr>
                  </a:solidFill>
                  <a:latin typeface="Segoe UI"/>
                  <a:ea typeface="Segoe UI" pitchFamily="34" charset="0"/>
                  <a:cs typeface="Segoe UI" pitchFamily="34" charset="0"/>
                </a:rPr>
                <a:t>Servers</a:t>
              </a:r>
            </a:p>
          </p:txBody>
        </p:sp>
        <p:sp>
          <p:nvSpPr>
            <p:cNvPr id="111" name="Rectangle 110"/>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3126">
                <a:defRPr/>
              </a:pPr>
              <a:r>
                <a:rPr lang="en-US" sz="1867">
                  <a:solidFill>
                    <a:sysClr val="window" lastClr="FFFFFF">
                      <a:alpha val="99000"/>
                    </a:sysClr>
                  </a:solidFill>
                  <a:latin typeface="Segoe UI"/>
                  <a:ea typeface="Segoe UI" pitchFamily="34" charset="0"/>
                  <a:cs typeface="Segoe UI" pitchFamily="34" charset="0"/>
                </a:rPr>
                <a:t>Networking</a:t>
              </a:r>
            </a:p>
          </p:txBody>
        </p:sp>
        <p:sp>
          <p:nvSpPr>
            <p:cNvPr id="112" name="Rectangle 111"/>
            <p:cNvSpPr/>
            <p:nvPr/>
          </p:nvSpPr>
          <p:spPr>
            <a:xfrm>
              <a:off x="3928143" y="4173534"/>
              <a:ext cx="1638241" cy="381000"/>
            </a:xfrm>
            <a:prstGeom prst="rect">
              <a:avLst/>
            </a:prstGeom>
            <a:solidFill>
              <a:schemeClr val="accent6"/>
            </a:solidFill>
            <a:ln w="9525" cap="flat" cmpd="sng" algn="ctr">
              <a:noFill/>
              <a:prstDash val="solid"/>
            </a:ln>
            <a:effectLst/>
          </p:spPr>
          <p:txBody>
            <a:bodyPr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O/S</a:t>
              </a:r>
            </a:p>
          </p:txBody>
        </p:sp>
        <p:sp>
          <p:nvSpPr>
            <p:cNvPr id="113" name="Rectangle 112"/>
            <p:cNvSpPr/>
            <p:nvPr/>
          </p:nvSpPr>
          <p:spPr>
            <a:xfrm>
              <a:off x="3928143" y="3718715"/>
              <a:ext cx="1638241" cy="381000"/>
            </a:xfrm>
            <a:prstGeom prst="rect">
              <a:avLst/>
            </a:prstGeom>
            <a:solidFill>
              <a:schemeClr val="accent6"/>
            </a:solidFill>
            <a:ln w="9525" cap="flat" cmpd="sng" algn="ctr">
              <a:noFill/>
              <a:prstDash val="solid"/>
            </a:ln>
            <a:effectLst/>
          </p:spPr>
          <p:txBody>
            <a:bodyPr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Middleware</a:t>
              </a:r>
            </a:p>
          </p:txBody>
        </p:sp>
        <p:sp>
          <p:nvSpPr>
            <p:cNvPr id="114" name="Rectangle 113"/>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3126">
                <a:defRPr/>
              </a:pPr>
              <a:r>
                <a:rPr lang="en-US" sz="1867">
                  <a:solidFill>
                    <a:sysClr val="window" lastClr="FFFFFF">
                      <a:alpha val="99000"/>
                    </a:sysClr>
                  </a:solidFill>
                  <a:latin typeface="Segoe UI"/>
                  <a:ea typeface="Segoe UI" pitchFamily="34" charset="0"/>
                  <a:cs typeface="Segoe UI" pitchFamily="34" charset="0"/>
                </a:rPr>
                <a:t>Virtualization</a:t>
              </a:r>
            </a:p>
          </p:txBody>
        </p:sp>
        <p:sp>
          <p:nvSpPr>
            <p:cNvPr id="115" name="Rectangle 114"/>
            <p:cNvSpPr/>
            <p:nvPr/>
          </p:nvSpPr>
          <p:spPr>
            <a:xfrm>
              <a:off x="3928143" y="2809077"/>
              <a:ext cx="1638241" cy="381000"/>
            </a:xfrm>
            <a:prstGeom prst="rect">
              <a:avLst/>
            </a:prstGeom>
            <a:solidFill>
              <a:schemeClr val="accent6"/>
            </a:solidFill>
            <a:ln w="9525" cap="flat" cmpd="sng" algn="ctr">
              <a:noFill/>
              <a:prstDash val="solid"/>
            </a:ln>
            <a:effectLst/>
          </p:spPr>
          <p:txBody>
            <a:bodyPr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Data</a:t>
              </a:r>
            </a:p>
          </p:txBody>
        </p:sp>
        <p:sp>
          <p:nvSpPr>
            <p:cNvPr id="116" name="Rectangle 115"/>
            <p:cNvSpPr/>
            <p:nvPr/>
          </p:nvSpPr>
          <p:spPr>
            <a:xfrm>
              <a:off x="3928143" y="2354258"/>
              <a:ext cx="1638241" cy="381000"/>
            </a:xfrm>
            <a:prstGeom prst="rect">
              <a:avLst/>
            </a:prstGeom>
            <a:solidFill>
              <a:schemeClr val="accent6"/>
            </a:solidFill>
            <a:ln w="9525" cap="flat" cmpd="sng" algn="ctr">
              <a:noFill/>
              <a:prstDash val="solid"/>
            </a:ln>
            <a:effectLst/>
          </p:spPr>
          <p:txBody>
            <a:bodyPr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Applications</a:t>
              </a:r>
            </a:p>
          </p:txBody>
        </p:sp>
        <p:sp>
          <p:nvSpPr>
            <p:cNvPr id="117" name="Rectangle 116"/>
            <p:cNvSpPr/>
            <p:nvPr/>
          </p:nvSpPr>
          <p:spPr>
            <a:xfrm>
              <a:off x="3928143" y="3263896"/>
              <a:ext cx="1638241" cy="381000"/>
            </a:xfrm>
            <a:prstGeom prst="rect">
              <a:avLst/>
            </a:prstGeom>
            <a:solidFill>
              <a:schemeClr val="accent6"/>
            </a:solidFill>
            <a:ln w="9525" cap="flat" cmpd="sng" algn="ctr">
              <a:noFill/>
              <a:prstDash val="solid"/>
            </a:ln>
            <a:effectLst/>
          </p:spPr>
          <p:txBody>
            <a:bodyPr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Runtime</a:t>
              </a:r>
            </a:p>
          </p:txBody>
        </p:sp>
        <p:sp>
          <p:nvSpPr>
            <p:cNvPr id="118" name="Left Brace 117"/>
            <p:cNvSpPr/>
            <p:nvPr/>
          </p:nvSpPr>
          <p:spPr>
            <a:xfrm flipH="1">
              <a:off x="5575615" y="4587244"/>
              <a:ext cx="228600" cy="176400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63126">
                <a:defRPr/>
              </a:pPr>
              <a:endParaRPr lang="en-US" sz="2267" kern="0">
                <a:solidFill>
                  <a:srgbClr val="FFFFFF"/>
                </a:solidFill>
                <a:latin typeface="Segoe UI"/>
                <a:ea typeface="Segoe UI" pitchFamily="34" charset="0"/>
                <a:cs typeface="Segoe UI" pitchFamily="34" charset="0"/>
              </a:endParaRPr>
            </a:p>
          </p:txBody>
        </p:sp>
        <p:sp>
          <p:nvSpPr>
            <p:cNvPr id="119" name="TextBox 56"/>
            <p:cNvSpPr txBox="1"/>
            <p:nvPr/>
          </p:nvSpPr>
          <p:spPr>
            <a:xfrm flipH="1">
              <a:off x="5741587" y="4419053"/>
              <a:ext cx="407704" cy="209022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3006" fontAlgn="base">
                <a:spcAft>
                  <a:spcPct val="0"/>
                </a:spcAft>
                <a:defRPr/>
              </a:pPr>
              <a:r>
                <a:rPr lang="en-US" sz="1733" dirty="0">
                  <a:solidFill>
                    <a:schemeClr val="tx1">
                      <a:alpha val="99000"/>
                    </a:schemeClr>
                  </a:solidFill>
                  <a:latin typeface="Segoe UI"/>
                  <a:ea typeface="Kozuka Gothic Pro R" pitchFamily="34" charset="-128"/>
                </a:rPr>
                <a:t>Managed by Microsoft</a:t>
              </a:r>
            </a:p>
          </p:txBody>
        </p:sp>
        <p:sp>
          <p:nvSpPr>
            <p:cNvPr id="120" name="Left Brace 119"/>
            <p:cNvSpPr/>
            <p:nvPr/>
          </p:nvSpPr>
          <p:spPr>
            <a:xfrm>
              <a:off x="3789635" y="2354258"/>
              <a:ext cx="133350" cy="220027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63126">
                <a:defRPr/>
              </a:pPr>
              <a:endParaRPr lang="en-US" sz="2267" kern="0">
                <a:solidFill>
                  <a:srgbClr val="FFFFFF"/>
                </a:solidFill>
                <a:latin typeface="Segoe UI"/>
                <a:ea typeface="Segoe UI" pitchFamily="34" charset="0"/>
                <a:cs typeface="Segoe UI" pitchFamily="34" charset="0"/>
              </a:endParaRPr>
            </a:p>
          </p:txBody>
        </p:sp>
        <p:sp>
          <p:nvSpPr>
            <p:cNvPr id="121" name="TextBox 58"/>
            <p:cNvSpPr txBox="1"/>
            <p:nvPr/>
          </p:nvSpPr>
          <p:spPr>
            <a:xfrm>
              <a:off x="3377366" y="2865178"/>
              <a:ext cx="407704" cy="117843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3006" fontAlgn="base">
                <a:spcAft>
                  <a:spcPct val="0"/>
                </a:spcAft>
                <a:defRPr/>
              </a:pPr>
              <a:r>
                <a:rPr lang="en-US" sz="1733" dirty="0">
                  <a:solidFill>
                    <a:schemeClr val="tx1">
                      <a:alpha val="99000"/>
                    </a:schemeClr>
                  </a:solidFill>
                  <a:latin typeface="Segoe UI"/>
                  <a:ea typeface="Kozuka Gothic Pro R" pitchFamily="34" charset="-128"/>
                </a:rPr>
                <a:t>You manage</a:t>
              </a:r>
            </a:p>
          </p:txBody>
        </p:sp>
      </p:grpSp>
      <p:grpSp>
        <p:nvGrpSpPr>
          <p:cNvPr id="122" name="Group 121"/>
          <p:cNvGrpSpPr/>
          <p:nvPr/>
        </p:nvGrpSpPr>
        <p:grpSpPr>
          <a:xfrm>
            <a:off x="6146352" y="1145535"/>
            <a:ext cx="2996099" cy="5181967"/>
            <a:chOff x="5979422" y="1698693"/>
            <a:chExt cx="2706420" cy="4683386"/>
          </a:xfrm>
        </p:grpSpPr>
        <p:sp>
          <p:nvSpPr>
            <p:cNvPr id="123" name="Rectangle 122"/>
            <p:cNvSpPr/>
            <p:nvPr/>
          </p:nvSpPr>
          <p:spPr>
            <a:xfrm>
              <a:off x="6315305" y="169869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3006" fontAlgn="base">
                <a:spcAft>
                  <a:spcPct val="0"/>
                </a:spcAft>
                <a:defRPr/>
              </a:pPr>
              <a:r>
                <a:rPr lang="en-US" sz="2400" dirty="0">
                  <a:solidFill>
                    <a:schemeClr val="tx1">
                      <a:alpha val="99000"/>
                    </a:schemeClr>
                  </a:solidFill>
                  <a:latin typeface="Segoe UI"/>
                  <a:ea typeface="Kozuka Gothic Pro R" pitchFamily="34" charset="-128"/>
                </a:rPr>
                <a:t>Platform</a:t>
              </a:r>
            </a:p>
            <a:p>
              <a:pPr algn="ctr" defTabSz="1463126">
                <a:defRPr/>
              </a:pPr>
              <a:r>
                <a:rPr lang="en-US" sz="1867" dirty="0">
                  <a:solidFill>
                    <a:schemeClr val="tx1">
                      <a:alpha val="99000"/>
                    </a:schemeClr>
                  </a:solidFill>
                  <a:latin typeface="Segoe UI"/>
                  <a:ea typeface="Kozuka Gothic Pro R" pitchFamily="34" charset="-128"/>
                </a:rPr>
                <a:t>(as a Service)</a:t>
              </a:r>
            </a:p>
          </p:txBody>
        </p:sp>
        <p:sp>
          <p:nvSpPr>
            <p:cNvPr id="124" name="Left Brace 123"/>
            <p:cNvSpPr/>
            <p:nvPr/>
          </p:nvSpPr>
          <p:spPr>
            <a:xfrm flipH="1">
              <a:off x="8131739" y="3259131"/>
              <a:ext cx="209580" cy="312294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63126">
                <a:defRPr/>
              </a:pPr>
              <a:endParaRPr lang="en-US" sz="2267" kern="0">
                <a:solidFill>
                  <a:srgbClr val="FFFFFF"/>
                </a:solidFill>
                <a:latin typeface="Segoe UI"/>
                <a:ea typeface="Segoe UI" pitchFamily="34" charset="0"/>
                <a:cs typeface="Segoe UI" pitchFamily="34" charset="0"/>
              </a:endParaRPr>
            </a:p>
          </p:txBody>
        </p:sp>
        <p:sp>
          <p:nvSpPr>
            <p:cNvPr id="125" name="TextBox 54"/>
            <p:cNvSpPr txBox="1"/>
            <p:nvPr/>
          </p:nvSpPr>
          <p:spPr>
            <a:xfrm flipH="1">
              <a:off x="8278138" y="3792687"/>
              <a:ext cx="407704" cy="209022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3006" fontAlgn="base">
                <a:spcAft>
                  <a:spcPct val="0"/>
                </a:spcAft>
                <a:defRPr/>
              </a:pPr>
              <a:r>
                <a:rPr lang="en-US" sz="1733" dirty="0">
                  <a:solidFill>
                    <a:schemeClr val="tx1">
                      <a:alpha val="99000"/>
                    </a:schemeClr>
                  </a:solidFill>
                  <a:latin typeface="Segoe UI"/>
                  <a:ea typeface="Kozuka Gothic Pro R" pitchFamily="34" charset="-128"/>
                </a:rPr>
                <a:t>Managed by Microsoft</a:t>
              </a:r>
            </a:p>
          </p:txBody>
        </p:sp>
        <p:sp>
          <p:nvSpPr>
            <p:cNvPr id="126" name="Left Brace 125"/>
            <p:cNvSpPr/>
            <p:nvPr/>
          </p:nvSpPr>
          <p:spPr>
            <a:xfrm>
              <a:off x="6322411" y="2335206"/>
              <a:ext cx="152400" cy="84772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63126">
                <a:defRPr/>
              </a:pPr>
              <a:endParaRPr lang="en-US" sz="2267" kern="0">
                <a:solidFill>
                  <a:srgbClr val="FFFFFF"/>
                </a:solidFill>
                <a:latin typeface="Segoe UI"/>
                <a:ea typeface="Segoe UI" pitchFamily="34" charset="0"/>
                <a:cs typeface="Segoe UI" pitchFamily="34" charset="0"/>
              </a:endParaRPr>
            </a:p>
          </p:txBody>
        </p:sp>
        <p:sp>
          <p:nvSpPr>
            <p:cNvPr id="127" name="TextBox 60"/>
            <p:cNvSpPr txBox="1"/>
            <p:nvPr/>
          </p:nvSpPr>
          <p:spPr>
            <a:xfrm>
              <a:off x="5979422" y="2166692"/>
              <a:ext cx="407704" cy="1178430"/>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3006" fontAlgn="base">
                <a:spcAft>
                  <a:spcPct val="0"/>
                </a:spcAft>
                <a:defRPr/>
              </a:pPr>
              <a:r>
                <a:rPr lang="en-US" sz="1733" dirty="0">
                  <a:solidFill>
                    <a:schemeClr val="tx1">
                      <a:alpha val="99000"/>
                    </a:schemeClr>
                  </a:solidFill>
                  <a:latin typeface="Segoe UI"/>
                  <a:ea typeface="Kozuka Gothic Pro R" pitchFamily="34" charset="-128"/>
                </a:rPr>
                <a:t>You manage</a:t>
              </a:r>
            </a:p>
          </p:txBody>
        </p:sp>
        <p:sp>
          <p:nvSpPr>
            <p:cNvPr id="128" name="Rectangle 127"/>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Storage</a:t>
              </a:r>
            </a:p>
          </p:txBody>
        </p:sp>
        <p:sp>
          <p:nvSpPr>
            <p:cNvPr id="129" name="Rectangle 128"/>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Servers</a:t>
              </a:r>
            </a:p>
          </p:txBody>
        </p:sp>
        <p:sp>
          <p:nvSpPr>
            <p:cNvPr id="130" name="Rectangle 129"/>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Networking</a:t>
              </a:r>
            </a:p>
          </p:txBody>
        </p:sp>
        <p:sp>
          <p:nvSpPr>
            <p:cNvPr id="131" name="Rectangle 130"/>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O/S</a:t>
              </a:r>
            </a:p>
          </p:txBody>
        </p:sp>
        <p:sp>
          <p:nvSpPr>
            <p:cNvPr id="132" name="Rectangle 131"/>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3126">
                <a:defRPr/>
              </a:pPr>
              <a:r>
                <a:rPr lang="en-US" sz="1867" kern="0" dirty="0">
                  <a:solidFill>
                    <a:sysClr val="window" lastClr="FFFFFF">
                      <a:alpha val="99000"/>
                    </a:sysClr>
                  </a:solidFill>
                  <a:latin typeface="Segoe UI"/>
                  <a:ea typeface="Segoe UI" pitchFamily="34" charset="0"/>
                  <a:cs typeface="Segoe UI" pitchFamily="34" charset="0"/>
                </a:rPr>
                <a:t>Middleware</a:t>
              </a:r>
            </a:p>
          </p:txBody>
        </p:sp>
        <p:sp>
          <p:nvSpPr>
            <p:cNvPr id="133" name="Rectangle 132"/>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Virtualization</a:t>
              </a:r>
            </a:p>
          </p:txBody>
        </p:sp>
        <p:sp>
          <p:nvSpPr>
            <p:cNvPr id="134" name="Rectangle 133"/>
            <p:cNvSpPr/>
            <p:nvPr/>
          </p:nvSpPr>
          <p:spPr>
            <a:xfrm>
              <a:off x="6484238" y="2354257"/>
              <a:ext cx="1638240" cy="381000"/>
            </a:xfrm>
            <a:prstGeom prst="rect">
              <a:avLst/>
            </a:prstGeom>
            <a:solidFill>
              <a:schemeClr val="accent6"/>
            </a:solidFill>
            <a:ln w="9525" cap="flat" cmpd="sng" algn="ctr">
              <a:noFill/>
              <a:prstDash val="solid"/>
            </a:ln>
            <a:effectLst/>
          </p:spPr>
          <p:txBody>
            <a:bodyPr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Applications</a:t>
              </a:r>
            </a:p>
          </p:txBody>
        </p:sp>
        <p:sp>
          <p:nvSpPr>
            <p:cNvPr id="135" name="Rectangle 134"/>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Runtime</a:t>
              </a:r>
            </a:p>
          </p:txBody>
        </p:sp>
        <p:sp>
          <p:nvSpPr>
            <p:cNvPr id="136" name="Rectangle 135"/>
            <p:cNvSpPr/>
            <p:nvPr/>
          </p:nvSpPr>
          <p:spPr>
            <a:xfrm>
              <a:off x="6484238" y="2809076"/>
              <a:ext cx="1638240" cy="381000"/>
            </a:xfrm>
            <a:prstGeom prst="rect">
              <a:avLst/>
            </a:prstGeom>
            <a:solidFill>
              <a:schemeClr val="accent6"/>
            </a:solidFill>
            <a:ln w="9525" cap="flat" cmpd="sng" algn="ctr">
              <a:noFill/>
              <a:prstDash val="solid"/>
            </a:ln>
            <a:effectLst/>
          </p:spPr>
          <p:txBody>
            <a:bodyPr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Data</a:t>
              </a:r>
            </a:p>
          </p:txBody>
        </p:sp>
      </p:grpSp>
      <p:grpSp>
        <p:nvGrpSpPr>
          <p:cNvPr id="137" name="Group 136"/>
          <p:cNvGrpSpPr/>
          <p:nvPr/>
        </p:nvGrpSpPr>
        <p:grpSpPr>
          <a:xfrm>
            <a:off x="9310603" y="1145534"/>
            <a:ext cx="2727475" cy="5181964"/>
            <a:chOff x="8840159" y="1698693"/>
            <a:chExt cx="2463768" cy="4683383"/>
          </a:xfrm>
        </p:grpSpPr>
        <p:sp>
          <p:nvSpPr>
            <p:cNvPr id="138" name="Rectangle 137"/>
            <p:cNvSpPr/>
            <p:nvPr/>
          </p:nvSpPr>
          <p:spPr>
            <a:xfrm>
              <a:off x="8840159" y="169869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3006" fontAlgn="base">
                <a:spcAft>
                  <a:spcPct val="0"/>
                </a:spcAft>
                <a:defRPr/>
              </a:pPr>
              <a:r>
                <a:rPr lang="en-US" sz="2400" dirty="0">
                  <a:solidFill>
                    <a:schemeClr val="tx1">
                      <a:alpha val="99000"/>
                    </a:schemeClr>
                  </a:solidFill>
                  <a:latin typeface="Segoe UI"/>
                  <a:ea typeface="Kozuka Gothic Pro R" pitchFamily="34" charset="-128"/>
                </a:rPr>
                <a:t>Software</a:t>
              </a:r>
            </a:p>
            <a:p>
              <a:pPr algn="ctr" defTabSz="1463126">
                <a:defRPr/>
              </a:pPr>
              <a:r>
                <a:rPr lang="en-US" sz="1867" dirty="0">
                  <a:solidFill>
                    <a:schemeClr val="tx1">
                      <a:alpha val="99000"/>
                    </a:schemeClr>
                  </a:solidFill>
                  <a:latin typeface="Segoe UI"/>
                  <a:ea typeface="Kozuka Gothic Pro R" pitchFamily="34" charset="-128"/>
                </a:rPr>
                <a:t>(as a Service)</a:t>
              </a:r>
            </a:p>
          </p:txBody>
        </p:sp>
        <p:sp>
          <p:nvSpPr>
            <p:cNvPr id="139" name="Left Brace 138"/>
            <p:cNvSpPr/>
            <p:nvPr/>
          </p:nvSpPr>
          <p:spPr>
            <a:xfrm flipH="1">
              <a:off x="10688405" y="2335204"/>
              <a:ext cx="200055" cy="4046872"/>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63126">
                <a:defRPr/>
              </a:pPr>
              <a:endParaRPr lang="en-US" sz="2267" kern="0">
                <a:solidFill>
                  <a:srgbClr val="FFFFFF"/>
                </a:solidFill>
                <a:latin typeface="Segoe UI"/>
                <a:ea typeface="Segoe UI" pitchFamily="34" charset="0"/>
                <a:cs typeface="Segoe UI" pitchFamily="34" charset="0"/>
              </a:endParaRPr>
            </a:p>
          </p:txBody>
        </p:sp>
        <p:sp>
          <p:nvSpPr>
            <p:cNvPr id="140" name="TextBox 64"/>
            <p:cNvSpPr txBox="1"/>
            <p:nvPr/>
          </p:nvSpPr>
          <p:spPr>
            <a:xfrm flipH="1">
              <a:off x="10896223" y="3320782"/>
              <a:ext cx="407704" cy="209022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63006" fontAlgn="base">
                <a:spcAft>
                  <a:spcPct val="0"/>
                </a:spcAft>
                <a:defRPr/>
              </a:pPr>
              <a:r>
                <a:rPr lang="en-US" sz="1733" dirty="0">
                  <a:solidFill>
                    <a:schemeClr val="tx1">
                      <a:alpha val="99000"/>
                    </a:schemeClr>
                  </a:solidFill>
                  <a:latin typeface="Segoe UI"/>
                  <a:ea typeface="Kozuka Gothic Pro R" pitchFamily="34" charset="-128"/>
                </a:rPr>
                <a:t>Managed by Microsoft</a:t>
              </a:r>
            </a:p>
          </p:txBody>
        </p:sp>
        <p:sp>
          <p:nvSpPr>
            <p:cNvPr id="141" name="Rectangle 140"/>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Storage</a:t>
              </a:r>
            </a:p>
          </p:txBody>
        </p:sp>
        <p:sp>
          <p:nvSpPr>
            <p:cNvPr id="142" name="Rectangle 141"/>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Servers</a:t>
              </a:r>
            </a:p>
          </p:txBody>
        </p:sp>
        <p:sp>
          <p:nvSpPr>
            <p:cNvPr id="143" name="Rectangle 142"/>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Networking</a:t>
              </a:r>
            </a:p>
          </p:txBody>
        </p:sp>
        <p:sp>
          <p:nvSpPr>
            <p:cNvPr id="144" name="Rectangle 143"/>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O/S</a:t>
              </a:r>
            </a:p>
          </p:txBody>
        </p:sp>
        <p:sp>
          <p:nvSpPr>
            <p:cNvPr id="145" name="Rectangle 144"/>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Middleware</a:t>
              </a:r>
            </a:p>
          </p:txBody>
        </p:sp>
        <p:sp>
          <p:nvSpPr>
            <p:cNvPr id="146" name="Rectangle 145"/>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Virtualization</a:t>
              </a:r>
            </a:p>
          </p:txBody>
        </p:sp>
        <p:sp>
          <p:nvSpPr>
            <p:cNvPr id="147" name="Rectangle 146"/>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3126">
                <a:defRPr/>
              </a:pPr>
              <a:r>
                <a:rPr lang="en-US" sz="1867" kern="0" dirty="0">
                  <a:solidFill>
                    <a:sysClr val="window" lastClr="FFFFFF">
                      <a:alpha val="99000"/>
                    </a:sysClr>
                  </a:solidFill>
                  <a:latin typeface="Segoe UI"/>
                  <a:ea typeface="Segoe UI" pitchFamily="34" charset="0"/>
                  <a:cs typeface="Segoe UI" pitchFamily="34" charset="0"/>
                </a:rPr>
                <a:t>Applications</a:t>
              </a:r>
            </a:p>
          </p:txBody>
        </p:sp>
        <p:sp>
          <p:nvSpPr>
            <p:cNvPr id="148" name="Rectangle 147"/>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Runtime</a:t>
              </a:r>
            </a:p>
          </p:txBody>
        </p:sp>
        <p:sp>
          <p:nvSpPr>
            <p:cNvPr id="149" name="Rectangle 148"/>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63126">
                <a:defRPr/>
              </a:pPr>
              <a:r>
                <a:rPr lang="en-US" sz="1867" kern="0">
                  <a:solidFill>
                    <a:sysClr val="window" lastClr="FFFFFF">
                      <a:alpha val="99000"/>
                    </a:sysClr>
                  </a:solidFill>
                  <a:latin typeface="Segoe UI"/>
                  <a:ea typeface="Segoe UI" pitchFamily="34" charset="0"/>
                  <a:cs typeface="Segoe UI" pitchFamily="34" charset="0"/>
                </a:rPr>
                <a:t>Data</a:t>
              </a:r>
            </a:p>
          </p:txBody>
        </p:sp>
      </p:grpSp>
    </p:spTree>
    <p:extLst>
      <p:ext uri="{BB962C8B-B14F-4D97-AF65-F5344CB8AC3E}">
        <p14:creationId xmlns:p14="http://schemas.microsoft.com/office/powerpoint/2010/main" val="23900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
                                        </p:tgtEl>
                                        <p:attrNameLst>
                                          <p:attrName>style.visibility</p:attrName>
                                        </p:attrNameLst>
                                      </p:cBhvr>
                                      <p:to>
                                        <p:strVal val="visible"/>
                                      </p:to>
                                    </p:set>
                                    <p:animEffect transition="in" filter="fade">
                                      <p:cBhvr>
                                        <p:cTn id="17"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65389"/>
            <a:ext cx="12192000" cy="899665"/>
          </a:xfrm>
        </p:spPr>
        <p:txBody>
          <a:bodyPr/>
          <a:lstStyle/>
          <a:p>
            <a:pPr algn="ctr"/>
            <a:r>
              <a:rPr lang="en-US" dirty="0" smtClean="0"/>
              <a:t>Azure IaaS Offerings</a:t>
            </a:r>
            <a:endParaRPr lang="en-US" dirty="0"/>
          </a:p>
        </p:txBody>
      </p:sp>
    </p:spTree>
    <p:extLst>
      <p:ext uri="{BB962C8B-B14F-4D97-AF65-F5344CB8AC3E}">
        <p14:creationId xmlns:p14="http://schemas.microsoft.com/office/powerpoint/2010/main" val="185220160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Virtual Machines</a:t>
            </a:r>
            <a:endParaRPr lang="en-US" dirty="0"/>
          </a:p>
        </p:txBody>
      </p:sp>
      <p:pic>
        <p:nvPicPr>
          <p:cNvPr id="16" name="Picture 15"/>
          <p:cNvPicPr>
            <a:picLocks noChangeAspect="1"/>
          </p:cNvPicPr>
          <p:nvPr/>
        </p:nvPicPr>
        <p:blipFill>
          <a:blip r:embed="rId3">
            <a:duotone>
              <a:schemeClr val="accent4">
                <a:shade val="45000"/>
                <a:satMod val="135000"/>
              </a:schemeClr>
              <a:prstClr val="white"/>
            </a:duotone>
          </a:blip>
          <a:stretch>
            <a:fillRect/>
          </a:stretch>
        </p:blipFill>
        <p:spPr>
          <a:xfrm>
            <a:off x="4814035" y="2935785"/>
            <a:ext cx="2083894" cy="1920667"/>
          </a:xfrm>
          <a:prstGeom prst="rect">
            <a:avLst/>
          </a:prstGeom>
        </p:spPr>
      </p:pic>
      <p:pic>
        <p:nvPicPr>
          <p:cNvPr id="19" name="Picture 18"/>
          <p:cNvPicPr>
            <a:picLocks noChangeAspect="1"/>
          </p:cNvPicPr>
          <p:nvPr/>
        </p:nvPicPr>
        <p:blipFill>
          <a:blip r:embed="rId4" cstate="print">
            <a:clrChange>
              <a:clrFrom>
                <a:srgbClr val="DB3B00"/>
              </a:clrFrom>
              <a:clrTo>
                <a:srgbClr val="DB3B00">
                  <a:alpha val="0"/>
                </a:srgbClr>
              </a:clrTo>
            </a:clrChange>
            <a:extLst>
              <a:ext uri="{28A0092B-C50C-407E-A947-70E740481C1C}">
                <a14:useLocalDpi xmlns:a14="http://schemas.microsoft.com/office/drawing/2010/main" val="0"/>
              </a:ext>
            </a:extLst>
          </a:blip>
          <a:stretch>
            <a:fillRect/>
          </a:stretch>
        </p:blipFill>
        <p:spPr>
          <a:xfrm>
            <a:off x="2355618" y="2147285"/>
            <a:ext cx="1442150" cy="1442150"/>
          </a:xfrm>
          <a:prstGeom prst="rect">
            <a:avLst/>
          </a:prstGeom>
        </p:spPr>
      </p:pic>
      <p:pic>
        <p:nvPicPr>
          <p:cNvPr id="20" name="Picture 19"/>
          <p:cNvPicPr>
            <a:picLocks noChangeAspect="1"/>
          </p:cNvPicPr>
          <p:nvPr/>
        </p:nvPicPr>
        <p:blipFill>
          <a:blip r:embed="rId5" cstate="print">
            <a:clrChange>
              <a:clrFrom>
                <a:srgbClr val="0072C6"/>
              </a:clrFrom>
              <a:clrTo>
                <a:srgbClr val="0072C6">
                  <a:alpha val="0"/>
                </a:srgbClr>
              </a:clrTo>
            </a:clrChange>
            <a:extLst>
              <a:ext uri="{28A0092B-C50C-407E-A947-70E740481C1C}">
                <a14:useLocalDpi xmlns:a14="http://schemas.microsoft.com/office/drawing/2010/main" val="0"/>
              </a:ext>
            </a:extLst>
          </a:blip>
          <a:stretch>
            <a:fillRect/>
          </a:stretch>
        </p:blipFill>
        <p:spPr>
          <a:xfrm>
            <a:off x="1793936" y="3564022"/>
            <a:ext cx="1736838" cy="1156958"/>
          </a:xfrm>
          <a:prstGeom prst="rect">
            <a:avLst/>
          </a:prstGeom>
        </p:spPr>
      </p:pic>
      <p:pic>
        <p:nvPicPr>
          <p:cNvPr id="21" name="Picture 20"/>
          <p:cNvPicPr>
            <a:picLocks noChangeAspect="1"/>
          </p:cNvPicPr>
          <p:nvPr/>
        </p:nvPicPr>
        <p:blipFill>
          <a:blip r:embed="rId6">
            <a:clrChange>
              <a:clrFrom>
                <a:srgbClr val="002458"/>
              </a:clrFrom>
              <a:clrTo>
                <a:srgbClr val="002458">
                  <a:alpha val="0"/>
                </a:srgbClr>
              </a:clrTo>
            </a:clrChange>
            <a:extLst>
              <a:ext uri="{28A0092B-C50C-407E-A947-70E740481C1C}">
                <a14:useLocalDpi xmlns:a14="http://schemas.microsoft.com/office/drawing/2010/main" val="0"/>
              </a:ext>
            </a:extLst>
          </a:blip>
          <a:stretch>
            <a:fillRect/>
          </a:stretch>
        </p:blipFill>
        <p:spPr>
          <a:xfrm>
            <a:off x="2843850" y="1049780"/>
            <a:ext cx="3361957" cy="2012002"/>
          </a:xfrm>
          <a:prstGeom prst="rect">
            <a:avLst/>
          </a:prstGeom>
        </p:spPr>
      </p:pic>
      <p:pic>
        <p:nvPicPr>
          <p:cNvPr id="22" name="Picture 21"/>
          <p:cNvPicPr>
            <a:picLocks noChangeAspect="1"/>
          </p:cNvPicPr>
          <p:nvPr/>
        </p:nvPicPr>
        <p:blipFill>
          <a:blip r:embed="rId7" cstate="print">
            <a:clrChange>
              <a:clrFrom>
                <a:srgbClr val="002050"/>
              </a:clrFrom>
              <a:clrTo>
                <a:srgbClr val="002050">
                  <a:alpha val="0"/>
                </a:srgbClr>
              </a:clrTo>
            </a:clrChange>
            <a:extLst>
              <a:ext uri="{28A0092B-C50C-407E-A947-70E740481C1C}">
                <a14:useLocalDpi xmlns:a14="http://schemas.microsoft.com/office/drawing/2010/main" val="0"/>
              </a:ext>
            </a:extLst>
          </a:blip>
          <a:stretch>
            <a:fillRect/>
          </a:stretch>
        </p:blipFill>
        <p:spPr>
          <a:xfrm>
            <a:off x="2736257" y="4144535"/>
            <a:ext cx="1723273" cy="1723273"/>
          </a:xfrm>
          <a:prstGeom prst="rect">
            <a:avLst/>
          </a:prstGeom>
        </p:spPr>
      </p:pic>
      <p:pic>
        <p:nvPicPr>
          <p:cNvPr id="27" name="Picture 26"/>
          <p:cNvPicPr>
            <a:picLocks noChangeAspect="1"/>
          </p:cNvPicPr>
          <p:nvPr/>
        </p:nvPicPr>
        <p:blipFill>
          <a:blip r:embed="rId8">
            <a:clrChange>
              <a:clrFrom>
                <a:srgbClr val="101010"/>
              </a:clrFrom>
              <a:clrTo>
                <a:srgbClr val="101010">
                  <a:alpha val="0"/>
                </a:srgbClr>
              </a:clrTo>
            </a:clrChange>
            <a:extLst>
              <a:ext uri="{28A0092B-C50C-407E-A947-70E740481C1C}">
                <a14:useLocalDpi xmlns:a14="http://schemas.microsoft.com/office/drawing/2010/main" val="0"/>
              </a:ext>
            </a:extLst>
          </a:blip>
          <a:stretch>
            <a:fillRect/>
          </a:stretch>
        </p:blipFill>
        <p:spPr>
          <a:xfrm>
            <a:off x="8745909" y="3836131"/>
            <a:ext cx="1352550" cy="1162050"/>
          </a:xfrm>
          <a:prstGeom prst="rect">
            <a:avLst/>
          </a:prstGeom>
        </p:spPr>
      </p:pic>
      <p:pic>
        <p:nvPicPr>
          <p:cNvPr id="28" name="Picture 27"/>
          <p:cNvPicPr>
            <a:picLocks noChangeAspect="1"/>
          </p:cNvPicPr>
          <p:nvPr/>
        </p:nvPicPr>
        <p:blipFill>
          <a:blip r:embed="rId9">
            <a:clrChange>
              <a:clrFrom>
                <a:srgbClr val="253237"/>
              </a:clrFrom>
              <a:clrTo>
                <a:srgbClr val="253237">
                  <a:alpha val="0"/>
                </a:srgbClr>
              </a:clrTo>
            </a:clrChange>
            <a:extLst>
              <a:ext uri="{28A0092B-C50C-407E-A947-70E740481C1C}">
                <a14:useLocalDpi xmlns:a14="http://schemas.microsoft.com/office/drawing/2010/main" val="0"/>
              </a:ext>
            </a:extLst>
          </a:blip>
          <a:stretch>
            <a:fillRect/>
          </a:stretch>
        </p:blipFill>
        <p:spPr>
          <a:xfrm>
            <a:off x="7817153" y="4700855"/>
            <a:ext cx="1295690" cy="1157037"/>
          </a:xfrm>
          <a:prstGeom prst="rect">
            <a:avLst/>
          </a:prstGeom>
        </p:spPr>
      </p:pic>
      <p:pic>
        <p:nvPicPr>
          <p:cNvPr id="31" name="Picture 30"/>
          <p:cNvPicPr>
            <a:picLocks noChangeAspect="1"/>
          </p:cNvPicPr>
          <p:nvPr/>
        </p:nvPicPr>
        <p:blipFill>
          <a:blip r:embed="rId10">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399180" y="1231095"/>
            <a:ext cx="1556409" cy="1524152"/>
          </a:xfrm>
          <a:prstGeom prst="rect">
            <a:avLst/>
          </a:prstGeom>
        </p:spPr>
      </p:pic>
      <p:pic>
        <p:nvPicPr>
          <p:cNvPr id="32" name="Picture 31"/>
          <p:cNvPicPr>
            <a:picLocks noChangeAspect="1"/>
          </p:cNvPicPr>
          <p:nvPr/>
        </p:nvPicPr>
        <p:blipFill>
          <a:blip r:embed="rId11" cstate="print">
            <a:clrChange>
              <a:clrFrom>
                <a:srgbClr val="262577"/>
              </a:clrFrom>
              <a:clrTo>
                <a:srgbClr val="262577">
                  <a:alpha val="0"/>
                </a:srgbClr>
              </a:clrTo>
            </a:clrChange>
            <a:extLst>
              <a:ext uri="{28A0092B-C50C-407E-A947-70E740481C1C}">
                <a14:useLocalDpi xmlns:a14="http://schemas.microsoft.com/office/drawing/2010/main" val="0"/>
              </a:ext>
            </a:extLst>
          </a:blip>
          <a:stretch>
            <a:fillRect/>
          </a:stretch>
        </p:blipFill>
        <p:spPr>
          <a:xfrm>
            <a:off x="7947843" y="2055781"/>
            <a:ext cx="1165000" cy="1180179"/>
          </a:xfrm>
          <a:prstGeom prst="rect">
            <a:avLst/>
          </a:prstGeom>
        </p:spPr>
      </p:pic>
      <p:pic>
        <p:nvPicPr>
          <p:cNvPr id="36" name="Picture 35"/>
          <p:cNvPicPr>
            <a:picLocks noChangeAspect="1"/>
          </p:cNvPicPr>
          <p:nvPr/>
        </p:nvPicPr>
        <p:blipFill>
          <a:blip r:embed="rId12" cstate="print">
            <a:clrChange>
              <a:clrFrom>
                <a:srgbClr val="ED3237"/>
              </a:clrFrom>
              <a:clrTo>
                <a:srgbClr val="ED3237">
                  <a:alpha val="0"/>
                </a:srgbClr>
              </a:clrTo>
            </a:clrChange>
            <a:extLst>
              <a:ext uri="{28A0092B-C50C-407E-A947-70E740481C1C}">
                <a14:useLocalDpi xmlns:a14="http://schemas.microsoft.com/office/drawing/2010/main" val="0"/>
              </a:ext>
            </a:extLst>
          </a:blip>
          <a:stretch>
            <a:fillRect/>
          </a:stretch>
        </p:blipFill>
        <p:spPr>
          <a:xfrm>
            <a:off x="8464998" y="3331794"/>
            <a:ext cx="1808956" cy="464456"/>
          </a:xfrm>
          <a:prstGeom prst="rect">
            <a:avLst/>
          </a:prstGeom>
        </p:spPr>
      </p:pic>
      <p:pic>
        <p:nvPicPr>
          <p:cNvPr id="37" name="Picture 36"/>
          <p:cNvPicPr>
            <a:picLocks noChangeAspect="1"/>
          </p:cNvPicPr>
          <p:nvPr/>
        </p:nvPicPr>
        <p:blipFill>
          <a:blip r:embed="rId1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801288" y="5338148"/>
            <a:ext cx="752192" cy="1039488"/>
          </a:xfrm>
          <a:prstGeom prst="rect">
            <a:avLst/>
          </a:prstGeom>
        </p:spPr>
      </p:pic>
    </p:spTree>
    <p:extLst>
      <p:ext uri="{BB962C8B-B14F-4D97-AF65-F5344CB8AC3E}">
        <p14:creationId xmlns:p14="http://schemas.microsoft.com/office/powerpoint/2010/main" val="406538411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Azure Storage Brief Overview</a:t>
            </a:r>
            <a:endParaRPr lang="en-US" dirty="0"/>
          </a:p>
        </p:txBody>
      </p:sp>
      <p:sp>
        <p:nvSpPr>
          <p:cNvPr id="6" name="Text Placeholder 1"/>
          <p:cNvSpPr>
            <a:spLocks noGrp="1"/>
          </p:cNvSpPr>
          <p:nvPr>
            <p:ph type="body" sz="quarter" idx="10"/>
          </p:nvPr>
        </p:nvSpPr>
        <p:spPr>
          <a:xfrm>
            <a:off x="270066" y="1189495"/>
            <a:ext cx="11651870" cy="4073936"/>
          </a:xfrm>
        </p:spPr>
        <p:txBody>
          <a:bodyPr/>
          <a:lstStyle/>
          <a:p>
            <a:pPr marL="457200" indent="-457200">
              <a:buFont typeface="Wingdings" panose="05000000000000000000" pitchFamily="2" charset="2"/>
              <a:buChar char="§"/>
            </a:pPr>
            <a:r>
              <a:rPr lang="en-US" sz="3200" dirty="0" smtClean="0">
                <a:solidFill>
                  <a:schemeClr val="tx1"/>
                </a:solidFill>
              </a:rPr>
              <a:t>Cloud Storage – Anytime/Anywhere Access</a:t>
            </a:r>
          </a:p>
          <a:p>
            <a:pPr marL="681279" lvl="2" indent="-457200">
              <a:buFont typeface="Wingdings" panose="05000000000000000000" pitchFamily="2" charset="2"/>
              <a:buChar char="§"/>
            </a:pPr>
            <a:r>
              <a:rPr lang="en-US" sz="2000" dirty="0" smtClean="0">
                <a:solidFill>
                  <a:schemeClr val="tx1"/>
                </a:solidFill>
              </a:rPr>
              <a:t>Blobs, Disks, Tables, Queues, Files</a:t>
            </a:r>
            <a:br>
              <a:rPr lang="en-US" sz="2000" dirty="0" smtClean="0">
                <a:solidFill>
                  <a:schemeClr val="tx1"/>
                </a:solidFill>
              </a:rPr>
            </a:br>
            <a:endParaRPr lang="en-US" sz="2000" dirty="0" smtClean="0">
              <a:solidFill>
                <a:schemeClr val="tx1"/>
              </a:solidFill>
            </a:endParaRPr>
          </a:p>
          <a:p>
            <a:pPr marL="457200" indent="-457200">
              <a:buFont typeface="Wingdings" panose="05000000000000000000" pitchFamily="2" charset="2"/>
              <a:buChar char="§"/>
            </a:pPr>
            <a:r>
              <a:rPr lang="en-US" sz="3200" dirty="0" smtClean="0">
                <a:solidFill>
                  <a:schemeClr val="tx1"/>
                </a:solidFill>
              </a:rPr>
              <a:t>Highly Durable, Available and Massively Scalable</a:t>
            </a:r>
          </a:p>
          <a:p>
            <a:pPr marL="457200" indent="-457200">
              <a:buFont typeface="Wingdings" panose="05000000000000000000" pitchFamily="2" charset="2"/>
              <a:buChar char="§"/>
            </a:pPr>
            <a:r>
              <a:rPr lang="en-US" sz="3200" dirty="0" smtClean="0">
                <a:solidFill>
                  <a:schemeClr val="tx1"/>
                </a:solidFill>
              </a:rPr>
              <a:t>Pay for only what you use</a:t>
            </a:r>
          </a:p>
          <a:p>
            <a:pPr marL="457200" indent="-457200">
              <a:buFont typeface="Wingdings" panose="05000000000000000000" pitchFamily="2" charset="2"/>
              <a:buChar char="§"/>
            </a:pPr>
            <a:r>
              <a:rPr lang="en-US" sz="3200" dirty="0" smtClean="0">
                <a:solidFill>
                  <a:schemeClr val="tx1"/>
                </a:solidFill>
              </a:rPr>
              <a:t>Exposed via REST APIs</a:t>
            </a:r>
          </a:p>
          <a:p>
            <a:pPr marL="457200" indent="-457200">
              <a:buFont typeface="Wingdings" panose="05000000000000000000" pitchFamily="2" charset="2"/>
              <a:buChar char="§"/>
            </a:pPr>
            <a:endParaRPr lang="en-US" sz="3200" dirty="0" smtClean="0">
              <a:solidFill>
                <a:schemeClr val="tx1"/>
              </a:solidFill>
            </a:endParaRPr>
          </a:p>
          <a:p>
            <a:pPr lvl="1"/>
            <a:endParaRPr lang="en-US" dirty="0"/>
          </a:p>
          <a:p>
            <a:pPr lvl="1"/>
            <a:endParaRPr lang="en-US" dirty="0" smtClean="0"/>
          </a:p>
        </p:txBody>
      </p:sp>
    </p:spTree>
    <p:extLst>
      <p:ext uri="{BB962C8B-B14F-4D97-AF65-F5344CB8AC3E}">
        <p14:creationId xmlns:p14="http://schemas.microsoft.com/office/powerpoint/2010/main" val="275482436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Azure Storage Redundancy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47216648"/>
              </p:ext>
            </p:extLst>
          </p:nvPr>
        </p:nvGraphicFramePr>
        <p:xfrm>
          <a:off x="523883" y="1594291"/>
          <a:ext cx="10864605" cy="4829813"/>
        </p:xfrm>
        <a:graphic>
          <a:graphicData uri="http://schemas.openxmlformats.org/drawingml/2006/table">
            <a:tbl>
              <a:tblPr firstRow="1" bandRow="1">
                <a:tableStyleId>{5C22544A-7EE6-4342-B048-85BDC9FD1C3A}</a:tableStyleId>
              </a:tblPr>
              <a:tblGrid>
                <a:gridCol w="1559560">
                  <a:extLst>
                    <a:ext uri="{9D8B030D-6E8A-4147-A177-3AD203B41FA5}">
                      <a16:colId xmlns:a16="http://schemas.microsoft.com/office/drawing/2014/main" xmlns="" val="20000"/>
                    </a:ext>
                  </a:extLst>
                </a:gridCol>
                <a:gridCol w="2233914">
                  <a:extLst>
                    <a:ext uri="{9D8B030D-6E8A-4147-A177-3AD203B41FA5}">
                      <a16:colId xmlns:a16="http://schemas.microsoft.com/office/drawing/2014/main" xmlns="" val="20001"/>
                    </a:ext>
                  </a:extLst>
                </a:gridCol>
                <a:gridCol w="2025570">
                  <a:extLst>
                    <a:ext uri="{9D8B030D-6E8A-4147-A177-3AD203B41FA5}">
                      <a16:colId xmlns:a16="http://schemas.microsoft.com/office/drawing/2014/main" xmlns="" val="20002"/>
                    </a:ext>
                  </a:extLst>
                </a:gridCol>
                <a:gridCol w="2627453">
                  <a:extLst>
                    <a:ext uri="{9D8B030D-6E8A-4147-A177-3AD203B41FA5}">
                      <a16:colId xmlns:a16="http://schemas.microsoft.com/office/drawing/2014/main" xmlns="" val="20003"/>
                    </a:ext>
                  </a:extLst>
                </a:gridCol>
                <a:gridCol w="2418108">
                  <a:extLst>
                    <a:ext uri="{9D8B030D-6E8A-4147-A177-3AD203B41FA5}">
                      <a16:colId xmlns:a16="http://schemas.microsoft.com/office/drawing/2014/main" xmlns="" val="20004"/>
                    </a:ext>
                  </a:extLst>
                </a:gridCol>
              </a:tblGrid>
              <a:tr h="1063284">
                <a:tc>
                  <a:txBody>
                    <a:bodyPr/>
                    <a:lstStyle/>
                    <a:p>
                      <a:endParaRPr lang="en-US" dirty="0"/>
                    </a:p>
                  </a:txBody>
                  <a:tcPr/>
                </a:tc>
                <a:tc>
                  <a:txBody>
                    <a:bodyPr/>
                    <a:lstStyle/>
                    <a:p>
                      <a:r>
                        <a:rPr lang="en-US" dirty="0" smtClean="0"/>
                        <a:t>Locally Redundant</a:t>
                      </a:r>
                      <a:r>
                        <a:rPr lang="en-US" baseline="0" dirty="0" smtClean="0"/>
                        <a:t> Storage (LRS)</a:t>
                      </a:r>
                      <a:endParaRPr lang="en-US" dirty="0"/>
                    </a:p>
                  </a:txBody>
                  <a:tcPr/>
                </a:tc>
                <a:tc>
                  <a:txBody>
                    <a:bodyPr/>
                    <a:lstStyle/>
                    <a:p>
                      <a:r>
                        <a:rPr lang="en-US" dirty="0" smtClean="0"/>
                        <a:t>Zone Redundant Storage (ZRS)</a:t>
                      </a:r>
                      <a:endParaRPr lang="en-US" dirty="0"/>
                    </a:p>
                  </a:txBody>
                  <a:tcPr/>
                </a:tc>
                <a:tc>
                  <a:txBody>
                    <a:bodyPr/>
                    <a:lstStyle/>
                    <a:p>
                      <a:r>
                        <a:rPr lang="en-US" dirty="0" smtClean="0"/>
                        <a:t>Geographically</a:t>
                      </a:r>
                      <a:r>
                        <a:rPr lang="en-US" baseline="0" dirty="0" smtClean="0"/>
                        <a:t> Redundant Storage (GRS)</a:t>
                      </a:r>
                      <a:endParaRPr lang="en-US" dirty="0"/>
                    </a:p>
                  </a:txBody>
                  <a:tcPr/>
                </a:tc>
                <a:tc>
                  <a:txBody>
                    <a:bodyPr/>
                    <a:lstStyle/>
                    <a:p>
                      <a:r>
                        <a:rPr lang="en-US" dirty="0" smtClean="0"/>
                        <a:t>Read-Access Geographically</a:t>
                      </a:r>
                      <a:r>
                        <a:rPr lang="en-US" baseline="0" dirty="0" smtClean="0"/>
                        <a:t> Redundant Storage (RA-GRS)</a:t>
                      </a:r>
                      <a:endParaRPr lang="en-US" dirty="0"/>
                    </a:p>
                  </a:txBody>
                  <a:tcPr/>
                </a:tc>
                <a:extLst>
                  <a:ext uri="{0D108BD9-81ED-4DB2-BD59-A6C34878D82A}">
                    <a16:rowId xmlns:a16="http://schemas.microsoft.com/office/drawing/2014/main" xmlns="" val="10000"/>
                  </a:ext>
                </a:extLst>
              </a:tr>
              <a:tr h="1241097">
                <a:tc>
                  <a:txBody>
                    <a:bodyPr/>
                    <a:lstStyle/>
                    <a:p>
                      <a:r>
                        <a:rPr lang="en-US" dirty="0" smtClean="0"/>
                        <a:t>How it works</a:t>
                      </a:r>
                      <a:endParaRPr lang="en-US" dirty="0"/>
                    </a:p>
                  </a:txBody>
                  <a:tcPr/>
                </a:tc>
                <a:tc>
                  <a:txBody>
                    <a:bodyPr/>
                    <a:lstStyle/>
                    <a:p>
                      <a:r>
                        <a:rPr lang="en-US" sz="1600" dirty="0" smtClean="0"/>
                        <a:t>Multiple synchronous copies of your data in one datacenter</a:t>
                      </a:r>
                      <a:endParaRPr lang="en-US" sz="1600" dirty="0"/>
                    </a:p>
                  </a:txBody>
                  <a:tcPr/>
                </a:tc>
                <a:tc>
                  <a:txBody>
                    <a:bodyPr/>
                    <a:lstStyle/>
                    <a:p>
                      <a:r>
                        <a:rPr lang="en-US" sz="1600" dirty="0" smtClean="0"/>
                        <a:t>Stores 3 copies of</a:t>
                      </a:r>
                      <a:r>
                        <a:rPr lang="en-US" sz="1600" baseline="0" dirty="0" smtClean="0"/>
                        <a:t> data across multiple datacenters within or across regions</a:t>
                      </a:r>
                      <a:endParaRPr lang="en-US" sz="1600" dirty="0"/>
                    </a:p>
                  </a:txBody>
                  <a:tcPr/>
                </a:tc>
                <a:tc>
                  <a:txBody>
                    <a:bodyPr/>
                    <a:lstStyle/>
                    <a:p>
                      <a:r>
                        <a:rPr lang="en-US" sz="1600" dirty="0" smtClean="0"/>
                        <a:t>Same</a:t>
                      </a:r>
                      <a:r>
                        <a:rPr lang="en-US" sz="1600" baseline="0" dirty="0" smtClean="0"/>
                        <a:t> as LRS + multiple asynchronous copies to secondary datacenter hundreds of miles away</a:t>
                      </a:r>
                      <a:endParaRPr lang="en-US" sz="1600" dirty="0"/>
                    </a:p>
                  </a:txBody>
                  <a:tcPr/>
                </a:tc>
                <a:tc>
                  <a:txBody>
                    <a:bodyPr/>
                    <a:lstStyle/>
                    <a:p>
                      <a:r>
                        <a:rPr lang="en-US" sz="1600" dirty="0" smtClean="0"/>
                        <a:t>Same as GRS</a:t>
                      </a:r>
                      <a:r>
                        <a:rPr lang="en-US" sz="1600" baseline="0" dirty="0" smtClean="0"/>
                        <a:t> + read access to secondary datacenter</a:t>
                      </a:r>
                      <a:endParaRPr lang="en-US" sz="1600" dirty="0"/>
                    </a:p>
                  </a:txBody>
                  <a:tcPr/>
                </a:tc>
                <a:extLst>
                  <a:ext uri="{0D108BD9-81ED-4DB2-BD59-A6C34878D82A}">
                    <a16:rowId xmlns:a16="http://schemas.microsoft.com/office/drawing/2014/main" xmlns="" val="10001"/>
                  </a:ext>
                </a:extLst>
              </a:tr>
              <a:tr h="357435">
                <a:tc>
                  <a:txBody>
                    <a:bodyPr/>
                    <a:lstStyle/>
                    <a:p>
                      <a:r>
                        <a:rPr lang="en-US" dirty="0" smtClean="0"/>
                        <a:t>Total copies</a:t>
                      </a:r>
                      <a:endParaRPr lang="en-US" dirty="0"/>
                    </a:p>
                  </a:txBody>
                  <a:tcPr/>
                </a:tc>
                <a:tc>
                  <a:txBody>
                    <a:bodyPr/>
                    <a:lstStyle/>
                    <a:p>
                      <a:r>
                        <a:rPr lang="en-US" dirty="0" smtClean="0"/>
                        <a:t>3</a:t>
                      </a:r>
                      <a:endParaRPr lang="en-US" dirty="0"/>
                    </a:p>
                  </a:txBody>
                  <a:tcPr/>
                </a:tc>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6</a:t>
                      </a:r>
                      <a:endParaRPr lang="en-US" dirty="0"/>
                    </a:p>
                  </a:txBody>
                  <a:tcPr/>
                </a:tc>
                <a:extLst>
                  <a:ext uri="{0D108BD9-81ED-4DB2-BD59-A6C34878D82A}">
                    <a16:rowId xmlns:a16="http://schemas.microsoft.com/office/drawing/2014/main" xmlns="" val="10002"/>
                  </a:ext>
                </a:extLst>
              </a:tr>
              <a:tr h="1046415">
                <a:tc>
                  <a:txBody>
                    <a:bodyPr/>
                    <a:lstStyle/>
                    <a:p>
                      <a:r>
                        <a:rPr lang="en-US" dirty="0" smtClean="0"/>
                        <a:t>Why use</a:t>
                      </a:r>
                      <a:r>
                        <a:rPr lang="en-US" baseline="0" dirty="0" smtClean="0"/>
                        <a:t> it</a:t>
                      </a:r>
                      <a:endParaRPr lang="en-US" dirty="0"/>
                    </a:p>
                  </a:txBody>
                  <a:tcPr/>
                </a:tc>
                <a:tc>
                  <a:txBody>
                    <a:bodyPr/>
                    <a:lstStyle/>
                    <a:p>
                      <a:r>
                        <a:rPr lang="en-US" sz="1600" dirty="0" smtClean="0"/>
                        <a:t>Economical</a:t>
                      </a:r>
                      <a:r>
                        <a:rPr lang="en-US" sz="1600" baseline="0" dirty="0" smtClean="0"/>
                        <a:t> local storage and data governance compliance</a:t>
                      </a:r>
                      <a:endParaRPr lang="en-US" sz="1600" dirty="0"/>
                    </a:p>
                  </a:txBody>
                  <a:tcPr/>
                </a:tc>
                <a:tc>
                  <a:txBody>
                    <a:bodyPr/>
                    <a:lstStyle/>
                    <a:p>
                      <a:r>
                        <a:rPr lang="en-US" sz="1600" dirty="0" smtClean="0"/>
                        <a:t>Economical,</a:t>
                      </a:r>
                      <a:r>
                        <a:rPr lang="en-US" sz="1600" baseline="0" dirty="0" smtClean="0"/>
                        <a:t> higher durability option for block blob storage</a:t>
                      </a:r>
                      <a:endParaRPr lang="en-US" sz="1600" dirty="0"/>
                    </a:p>
                  </a:txBody>
                  <a:tcPr/>
                </a:tc>
                <a:tc>
                  <a:txBody>
                    <a:bodyPr/>
                    <a:lstStyle/>
                    <a:p>
                      <a:r>
                        <a:rPr lang="en-US" sz="1600" dirty="0" smtClean="0"/>
                        <a:t>Protection</a:t>
                      </a:r>
                      <a:r>
                        <a:rPr lang="en-US" sz="1600" baseline="0" dirty="0" smtClean="0"/>
                        <a:t> against major data center outage or disaster</a:t>
                      </a:r>
                      <a:endParaRPr lang="en-US" sz="1600" dirty="0"/>
                    </a:p>
                  </a:txBody>
                  <a:tcPr/>
                </a:tc>
                <a:tc>
                  <a:txBody>
                    <a:bodyPr/>
                    <a:lstStyle/>
                    <a:p>
                      <a:r>
                        <a:rPr lang="en-US" sz="1600" dirty="0" smtClean="0"/>
                        <a:t>Read-access</a:t>
                      </a:r>
                      <a:r>
                        <a:rPr lang="en-US" sz="1600" baseline="0" dirty="0" smtClean="0"/>
                        <a:t> to data during an outage, maximum data availability and durability</a:t>
                      </a:r>
                      <a:endParaRPr lang="en-US" sz="1600" dirty="0"/>
                    </a:p>
                  </a:txBody>
                  <a:tcPr/>
                </a:tc>
                <a:extLst>
                  <a:ext uri="{0D108BD9-81ED-4DB2-BD59-A6C34878D82A}">
                    <a16:rowId xmlns:a16="http://schemas.microsoft.com/office/drawing/2014/main" xmlns="" val="10003"/>
                  </a:ext>
                </a:extLst>
              </a:tr>
              <a:tr h="994106">
                <a:tc>
                  <a:txBody>
                    <a:bodyPr/>
                    <a:lstStyle/>
                    <a:p>
                      <a:r>
                        <a:rPr lang="en-US" dirty="0" smtClean="0"/>
                        <a:t>SLA</a:t>
                      </a:r>
                      <a:endParaRPr lang="en-US" dirty="0"/>
                    </a:p>
                  </a:txBody>
                  <a:tcPr/>
                </a:tc>
                <a:tc>
                  <a:txBody>
                    <a:bodyPr/>
                    <a:lstStyle/>
                    <a:p>
                      <a:r>
                        <a:rPr lang="en-US" sz="1600" dirty="0" smtClean="0"/>
                        <a:t>99.9% read/write</a:t>
                      </a:r>
                      <a:endParaRPr lang="en-US" sz="1600" dirty="0"/>
                    </a:p>
                  </a:txBody>
                  <a:tcPr/>
                </a:tc>
                <a:tc>
                  <a:txBody>
                    <a:bodyPr/>
                    <a:lstStyle/>
                    <a:p>
                      <a:pPr marL="0" marR="0" indent="0" algn="l" defTabSz="914293" rtl="0" eaLnBrk="1" fontAlgn="auto" latinLnBrk="0" hangingPunct="1">
                        <a:lnSpc>
                          <a:spcPct val="100000"/>
                        </a:lnSpc>
                        <a:spcBef>
                          <a:spcPts val="0"/>
                        </a:spcBef>
                        <a:spcAft>
                          <a:spcPts val="0"/>
                        </a:spcAft>
                        <a:buClrTx/>
                        <a:buSzTx/>
                        <a:buFontTx/>
                        <a:buNone/>
                        <a:tabLst/>
                        <a:defRPr/>
                      </a:pPr>
                      <a:r>
                        <a:rPr lang="en-US" sz="1600" dirty="0" smtClean="0"/>
                        <a:t>99.9% read/write</a:t>
                      </a:r>
                    </a:p>
                    <a:p>
                      <a:endParaRPr lang="en-US" sz="1600" dirty="0"/>
                    </a:p>
                  </a:txBody>
                  <a:tcPr/>
                </a:tc>
                <a:tc>
                  <a:txBody>
                    <a:bodyPr/>
                    <a:lstStyle/>
                    <a:p>
                      <a:pPr marL="0" marR="0" indent="0" algn="l" defTabSz="914293" rtl="0" eaLnBrk="1" fontAlgn="auto" latinLnBrk="0" hangingPunct="1">
                        <a:lnSpc>
                          <a:spcPct val="100000"/>
                        </a:lnSpc>
                        <a:spcBef>
                          <a:spcPts val="0"/>
                        </a:spcBef>
                        <a:spcAft>
                          <a:spcPts val="0"/>
                        </a:spcAft>
                        <a:buClrTx/>
                        <a:buSzTx/>
                        <a:buFontTx/>
                        <a:buNone/>
                        <a:tabLst/>
                        <a:defRPr/>
                      </a:pPr>
                      <a:r>
                        <a:rPr lang="en-US" sz="1600" dirty="0" smtClean="0"/>
                        <a:t>99.9% read/write</a:t>
                      </a:r>
                    </a:p>
                    <a:p>
                      <a:endParaRPr lang="en-US" sz="1600" dirty="0"/>
                    </a:p>
                  </a:txBody>
                  <a:tcPr/>
                </a:tc>
                <a:tc>
                  <a:txBody>
                    <a:bodyPr/>
                    <a:lstStyle/>
                    <a:p>
                      <a:pPr marL="0" marR="0" indent="0" algn="l" defTabSz="914293" rtl="0" eaLnBrk="1" fontAlgn="auto" latinLnBrk="0" hangingPunct="1">
                        <a:lnSpc>
                          <a:spcPct val="100000"/>
                        </a:lnSpc>
                        <a:spcBef>
                          <a:spcPts val="0"/>
                        </a:spcBef>
                        <a:spcAft>
                          <a:spcPts val="0"/>
                        </a:spcAft>
                        <a:buClrTx/>
                        <a:buSzTx/>
                        <a:buFontTx/>
                        <a:buNone/>
                        <a:tabLst/>
                        <a:defRPr/>
                      </a:pPr>
                      <a:r>
                        <a:rPr lang="en-US" sz="1600" dirty="0" smtClean="0"/>
                        <a:t>99.9% write</a:t>
                      </a:r>
                    </a:p>
                    <a:p>
                      <a:pPr marL="0" marR="0" indent="0" algn="l" defTabSz="914293" rtl="0" eaLnBrk="1" fontAlgn="auto" latinLnBrk="0" hangingPunct="1">
                        <a:lnSpc>
                          <a:spcPct val="100000"/>
                        </a:lnSpc>
                        <a:spcBef>
                          <a:spcPts val="0"/>
                        </a:spcBef>
                        <a:spcAft>
                          <a:spcPts val="0"/>
                        </a:spcAft>
                        <a:buClrTx/>
                        <a:buSzTx/>
                        <a:buFontTx/>
                        <a:buNone/>
                        <a:tabLst/>
                        <a:defRPr/>
                      </a:pPr>
                      <a:r>
                        <a:rPr lang="en-US" sz="1600" dirty="0" smtClean="0"/>
                        <a:t>99.99%</a:t>
                      </a:r>
                      <a:r>
                        <a:rPr lang="en-US" sz="1600" baseline="0" dirty="0" smtClean="0"/>
                        <a:t> read</a:t>
                      </a:r>
                      <a:endParaRPr lang="en-US" sz="1600" dirty="0" smtClean="0"/>
                    </a:p>
                    <a:p>
                      <a:endParaRPr lang="en-US" sz="1600" dirty="0"/>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00780278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3_7-30269_Server &amp; Tools Business_16x9">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2.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P212_Winter" id="{CFF38B0B-9149-4DF1-BAEC-6A70AC4968C5}" vid="{44F1D525-8E0A-43F8-BEE1-D1CAACC36EE4}"/>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4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10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ontrol xmlns="http://schemas.microsoft.com/VisualStudio/2011/storyboarding/control">
  <Id Name="System.Storyboarding.Icons.Unlock" Revision="1" Stencil="System.Storyboarding.Icons" StencilVersion="0.1"/>
</Control>
</file>

<file path=customXml/item3.xml><?xml version="1.0" encoding="utf-8"?>
<ct:contentTypeSchema xmlns:ct="http://schemas.microsoft.com/office/2006/metadata/contentType" xmlns:ma="http://schemas.microsoft.com/office/2006/metadata/properties/metaAttributes" ct:_="" ma:_="" ma:contentTypeName="Document" ma:contentTypeID="0x0101009D4E86E497BB054DAEB6E61D49E9D3F1" ma:contentTypeVersion="2" ma:contentTypeDescription="Create a new document." ma:contentTypeScope="" ma:versionID="6b851b855c6d2ea188da867d36a3176b">
  <xsd:schema xmlns:xsd="http://www.w3.org/2001/XMLSchema" xmlns:xs="http://www.w3.org/2001/XMLSchema" xmlns:p="http://schemas.microsoft.com/office/2006/metadata/properties" xmlns:ns2="d96c52ba-a1c7-46d3-9e33-3e1e7ab4cfee" targetNamespace="http://schemas.microsoft.com/office/2006/metadata/properties" ma:root="true" ma:fieldsID="a580a554673f28ec07a1a48c62c771eb" ns2:_="">
    <xsd:import namespace="d96c52ba-a1c7-46d3-9e33-3e1e7ab4cfee"/>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6c52ba-a1c7-46d3-9e33-3e1e7ab4cf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ontrol xmlns="http://schemas.microsoft.com/VisualStudio/2011/storyboarding/control">
  <Id Name="System.Storyboarding.Icons.Unlock" Revision="1" Stencil="System.Storyboarding.Icons" StencilVersion="0.1"/>
</Control>
</file>

<file path=customXml/itemProps1.xml><?xml version="1.0" encoding="utf-8"?>
<ds:datastoreItem xmlns:ds="http://schemas.openxmlformats.org/officeDocument/2006/customXml" ds:itemID="{A9B1AF33-02A6-4556-A5E0-06EB16591009}">
  <ds:schemaRefs>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http://purl.org/dc/elements/1.1/"/>
    <ds:schemaRef ds:uri="http://schemas.microsoft.com/office/2006/metadata/properties"/>
    <ds:schemaRef ds:uri="d96c52ba-a1c7-46d3-9e33-3e1e7ab4cfee"/>
    <ds:schemaRef ds:uri="http://www.w3.org/XML/1998/namespace"/>
    <ds:schemaRef ds:uri="http://purl.org/dc/dcmitype/"/>
  </ds:schemaRefs>
</ds:datastoreItem>
</file>

<file path=customXml/itemProps2.xml><?xml version="1.0" encoding="utf-8"?>
<ds:datastoreItem xmlns:ds="http://schemas.openxmlformats.org/officeDocument/2006/customXml" ds:itemID="{1460A0E8-1B5D-4912-A3E4-323E5C0EC6AE}">
  <ds:schemaRefs>
    <ds:schemaRef ds:uri="http://schemas.microsoft.com/VisualStudio/2011/storyboarding/control"/>
  </ds:schemaRefs>
</ds:datastoreItem>
</file>

<file path=customXml/itemProps3.xml><?xml version="1.0" encoding="utf-8"?>
<ds:datastoreItem xmlns:ds="http://schemas.openxmlformats.org/officeDocument/2006/customXml" ds:itemID="{A9C83BCE-5A35-42C0-BA23-687A1567DD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6c52ba-a1c7-46d3-9e33-3e1e7ab4cf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8C351902-5B51-494B-A61E-B027EC865DE2}">
  <ds:schemaRefs>
    <ds:schemaRef ds:uri="http://schemas.microsoft.com/sharepoint/v3/contenttype/forms"/>
  </ds:schemaRefs>
</ds:datastoreItem>
</file>

<file path=customXml/itemProps5.xml><?xml version="1.0" encoding="utf-8"?>
<ds:datastoreItem xmlns:ds="http://schemas.openxmlformats.org/officeDocument/2006/customXml" ds:itemID="{17EC007E-EE82-4902-A913-AB54A44C7F78}">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0</TotalTime>
  <Words>1486</Words>
  <Application>Microsoft Office PowerPoint</Application>
  <PresentationFormat>Widescreen</PresentationFormat>
  <Paragraphs>311</Paragraphs>
  <Slides>27</Slides>
  <Notes>25</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27</vt:i4>
      </vt:variant>
    </vt:vector>
  </HeadingPairs>
  <TitlesOfParts>
    <vt:vector size="44" baseType="lpstr">
      <vt:lpstr>Arial</vt:lpstr>
      <vt:lpstr>Calibri</vt:lpstr>
      <vt:lpstr>Consolas</vt:lpstr>
      <vt:lpstr>Kozuka Gothic Pro R</vt:lpstr>
      <vt:lpstr>Segoe Pro</vt:lpstr>
      <vt:lpstr>Segoe Pro Light</vt:lpstr>
      <vt:lpstr>Segoe Semibold</vt:lpstr>
      <vt:lpstr>Segoe UI</vt:lpstr>
      <vt:lpstr>Segoe UI Light</vt:lpstr>
      <vt:lpstr>Wingdings</vt:lpstr>
      <vt:lpstr>3_7-30269_Server &amp; Tools Business_16x9</vt:lpstr>
      <vt:lpstr>2_Server and Cloud 2013</vt:lpstr>
      <vt:lpstr>2_5-30610_Microsoft_Ignite_Keynote_Template</vt:lpstr>
      <vt:lpstr>3_5-30610_Microsoft_Ignite_Keynote_Template</vt:lpstr>
      <vt:lpstr>1_Server and Cloud 2013</vt:lpstr>
      <vt:lpstr>4_5-30610_Microsoft_Ignite_Keynote_Template</vt:lpstr>
      <vt:lpstr>10_5-30610_Microsoft_Ignite_Keynote_Template</vt:lpstr>
      <vt:lpstr>PowerPoint Presentation</vt:lpstr>
      <vt:lpstr>Topics of Discussion</vt:lpstr>
      <vt:lpstr>Insider Tip: Topic</vt:lpstr>
      <vt:lpstr>What is Azure?</vt:lpstr>
      <vt:lpstr>Cloud Models </vt:lpstr>
      <vt:lpstr>Azure IaaS Offerings</vt:lpstr>
      <vt:lpstr>Virtual Machines</vt:lpstr>
      <vt:lpstr>Azure Storage Brief Overview</vt:lpstr>
      <vt:lpstr>Azure Storage Redundancy</vt:lpstr>
      <vt:lpstr>Azure Availability Sets</vt:lpstr>
      <vt:lpstr>Azure VM Scale Sets (preview)</vt:lpstr>
      <vt:lpstr>Azure IaaS Audit Logs Available</vt:lpstr>
      <vt:lpstr>Azure IaaS Monitoring Options</vt:lpstr>
      <vt:lpstr>Azure PaaS Offerings</vt:lpstr>
      <vt:lpstr>Azure SQL</vt:lpstr>
      <vt:lpstr>Audit Logs Available</vt:lpstr>
      <vt:lpstr>Azure SQL Monitoring Options (PaaS)</vt:lpstr>
      <vt:lpstr>Geo-Replication for SQL Databases (PaaS)</vt:lpstr>
      <vt:lpstr>Insider Tips: Geo-Replication for SQL Databases (PaaS)</vt:lpstr>
      <vt:lpstr>Hybrid Data Platform: Microsoft Azure Options</vt:lpstr>
      <vt:lpstr>Azure App Service</vt:lpstr>
      <vt:lpstr>Web Apps</vt:lpstr>
      <vt:lpstr>Logic Apps (preview)</vt:lpstr>
      <vt:lpstr>Mobile Apps (preview)</vt:lpstr>
      <vt:lpstr>API Apps (preview)</vt:lpstr>
      <vt:lpstr>Azure Service Fabric (preview)</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Operations Management Suite Overview</dc:title>
  <dc:creator/>
  <cp:lastModifiedBy/>
  <cp:revision>1</cp:revision>
  <dcterms:created xsi:type="dcterms:W3CDTF">2015-04-20T02:18:56Z</dcterms:created>
  <dcterms:modified xsi:type="dcterms:W3CDTF">2016-01-26T09:07:55Z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0x0101009D4E86E497BB054DAEB6E61D49E9D3F1</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Confidentiality">
    <vt:lpwstr>216;#customer ready|8986c41d-21c5-4f8f-8a12-ea4625b46858</vt:lpwstr>
  </property>
  <property fmtid="{D5CDD505-2E9C-101B-9397-08002B2CF9AE}" pid="7" name="ActivitiesAndPrograms">
    <vt:lpwstr/>
  </property>
  <property fmtid="{D5CDD505-2E9C-101B-9397-08002B2CF9AE}" pid="8" name="Segments">
    <vt:lpwstr/>
  </property>
  <property fmtid="{D5CDD505-2E9C-101B-9397-08002B2CF9AE}" pid="9" name="Partners">
    <vt:lpwstr/>
  </property>
  <property fmtid="{D5CDD505-2E9C-101B-9397-08002B2CF9AE}" pid="10" name="Topics">
    <vt:lpwstr/>
  </property>
  <property fmtid="{D5CDD505-2E9C-101B-9397-08002B2CF9AE}" pid="11" name="Groups">
    <vt:lpwstr>160;#Windows Server and Management Marketing|ec7aef82-469a-47dc-9ac7-2821a36193b3;#311;#Cloud and Enterprise Marketing Group|4f75e184-e5aa-4234-a07f-b032d60df254</vt:lpwstr>
  </property>
  <property fmtid="{D5CDD505-2E9C-101B-9397-08002B2CF9AE}" pid="12" name="Industries">
    <vt:lpwstr/>
  </property>
  <property fmtid="{D5CDD505-2E9C-101B-9397-08002B2CF9AE}" pid="13" name="Roles">
    <vt:lpwstr/>
  </property>
  <property fmtid="{D5CDD505-2E9C-101B-9397-08002B2CF9AE}" pid="14" name="Competitors">
    <vt:lpwstr/>
  </property>
  <property fmtid="{D5CDD505-2E9C-101B-9397-08002B2CF9AE}" pid="15" name="SMSGDomain">
    <vt:lpwstr>156;#Server and Tools Business|6783548d-8609-4f97-be4a-4ca2616905a6</vt:lpwstr>
  </property>
  <property fmtid="{D5CDD505-2E9C-101B-9397-08002B2CF9AE}" pid="16" name="BusinessArchitecture">
    <vt:lpwstr/>
  </property>
  <property fmtid="{D5CDD505-2E9C-101B-9397-08002B2CF9AE}" pid="17" name="Products">
    <vt:lpwstr>218;#Microsoft Azure|669a3112-5edf-444b-a003-630063601f07;#61;#Windows Server|ca5543fc-6710-4f1f-bdee-81c42361029e</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30f086cd-2aed-4e5b-b294-cb457fa64c1f</vt:lpwstr>
  </property>
  <property fmtid="{D5CDD505-2E9C-101B-9397-08002B2CF9AE}" pid="21" name="ItemType">
    <vt:lpwstr/>
  </property>
  <property fmtid="{D5CDD505-2E9C-101B-9397-08002B2CF9AE}" pid="22" name="EnterpriseDomainTags">
    <vt:lpwstr/>
  </property>
  <property fmtid="{D5CDD505-2E9C-101B-9397-08002B2CF9AE}" pid="23" name="Languages">
    <vt:lpwstr/>
  </property>
  <property fmtid="{D5CDD505-2E9C-101B-9397-08002B2CF9AE}" pid="24" name="TechnicalLevel">
    <vt:lpwstr/>
  </property>
  <property fmtid="{D5CDD505-2E9C-101B-9397-08002B2CF9AE}" pid="25" name="WorkflowChangePath">
    <vt:lpwstr>4c942473-d120-4286-a51a-b65ad3d92ffb,4;</vt:lpwstr>
  </property>
  <property fmtid="{D5CDD505-2E9C-101B-9397-08002B2CF9AE}" pid="26" name="p1cd454bacc149bfbcfd764edd279de7">
    <vt:lpwstr/>
  </property>
  <property fmtid="{D5CDD505-2E9C-101B-9397-08002B2CF9AE}" pid="27" name="bc28b5f076654a3b96073bbbebfeb8c9">
    <vt:lpwstr/>
  </property>
  <property fmtid="{D5CDD505-2E9C-101B-9397-08002B2CF9AE}" pid="28" name="j4d667fb28274e85b2214f6e751c8d1f">
    <vt:lpwstr/>
  </property>
  <property fmtid="{D5CDD505-2E9C-101B-9397-08002B2CF9AE}" pid="29" name="MSProducts">
    <vt:lpwstr/>
  </property>
  <property fmtid="{D5CDD505-2E9C-101B-9397-08002B2CF9AE}" pid="30" name="SMSGTags">
    <vt:lpwstr/>
  </property>
  <property fmtid="{D5CDD505-2E9C-101B-9397-08002B2CF9AE}" pid="31" name="j031aa32f4154c8c9a646efae715ebde">
    <vt:lpwstr/>
  </property>
  <property fmtid="{D5CDD505-2E9C-101B-9397-08002B2CF9AE}" pid="32" name="l311460e3fdf46688abc31ddb7bdc05a">
    <vt:lpwstr/>
  </property>
  <property fmtid="{D5CDD505-2E9C-101B-9397-08002B2CF9AE}" pid="33" name="la4444b61d19467597d63190b69ac227">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essageframeworktype">
    <vt:lpwstr/>
  </property>
  <property fmtid="{D5CDD505-2E9C-101B-9397-08002B2CF9AE}" pid="37" name="MSLanguage">
    <vt:lpwstr/>
  </property>
  <property fmtid="{D5CDD505-2E9C-101B-9397-08002B2CF9AE}" pid="38" name="cb7870d3641f4a52807a63577a9c1b08">
    <vt:lpwstr/>
  </property>
  <property fmtid="{D5CDD505-2E9C-101B-9397-08002B2CF9AE}" pid="39" name="LearningOrganization">
    <vt:lpwstr/>
  </property>
  <property fmtid="{D5CDD505-2E9C-101B-9397-08002B2CF9AE}" pid="40" name="EmployeeRole">
    <vt:lpwstr/>
  </property>
  <property fmtid="{D5CDD505-2E9C-101B-9397-08002B2CF9AE}" pid="41" name="LearningDeliveryMethod">
    <vt:lpwstr/>
  </property>
  <property fmtid="{D5CDD505-2E9C-101B-9397-08002B2CF9AE}" pid="42" name="SalesGeography">
    <vt:lpwstr/>
  </property>
  <property fmtid="{D5CDD505-2E9C-101B-9397-08002B2CF9AE}" pid="43" name="IsMyDocuments">
    <vt:bool>true</vt:bool>
  </property>
</Properties>
</file>